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41" r:id="rId2"/>
    <p:sldId id="551" r:id="rId3"/>
    <p:sldId id="538" r:id="rId4"/>
    <p:sldId id="556" r:id="rId5"/>
    <p:sldId id="558" r:id="rId6"/>
    <p:sldId id="559" r:id="rId7"/>
    <p:sldId id="557" r:id="rId8"/>
    <p:sldId id="554" r:id="rId9"/>
    <p:sldId id="555" r:id="rId10"/>
  </p:sldIdLst>
  <p:sldSz cx="12192000" cy="6858000"/>
  <p:notesSz cx="7023100" cy="93091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73">
          <p15:clr>
            <a:srgbClr val="A4A3A4"/>
          </p15:clr>
        </p15:guide>
        <p15:guide id="2" pos="37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3C2F"/>
    <a:srgbClr val="FFBC00"/>
    <a:srgbClr val="00AF4B"/>
    <a:srgbClr val="457AB8"/>
    <a:srgbClr val="093B37"/>
    <a:srgbClr val="660033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7869" autoAdjust="0"/>
  </p:normalViewPr>
  <p:slideViewPr>
    <p:cSldViewPr snapToGrid="0" snapToObjects="1">
      <p:cViewPr varScale="1">
        <p:scale>
          <a:sx n="132" d="100"/>
          <a:sy n="132" d="100"/>
        </p:scale>
        <p:origin x="264" y="132"/>
      </p:cViewPr>
      <p:guideLst>
        <p:guide orient="horz" pos="3773"/>
        <p:guide pos="3796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2" d="100"/>
        <a:sy n="52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26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343" cy="46707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/>
            </a:lvl1pPr>
          </a:lstStyle>
          <a:p>
            <a:fld id="{469DE467-252D-C340-B6D3-74553E62F086}" type="datetimeFigureOut">
              <a:rPr lang="nl-NL" smtClean="0"/>
              <a:t>18-9-2020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2" y="8842031"/>
            <a:ext cx="3043343" cy="46707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978132" y="8842031"/>
            <a:ext cx="3043343" cy="46707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/>
            </a:lvl1pPr>
          </a:lstStyle>
          <a:p>
            <a:fld id="{CCD94EF4-DA67-D04B-9845-EB08074316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9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43343" cy="46707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1"/>
          </a:xfrm>
          <a:prstGeom prst="rect">
            <a:avLst/>
          </a:prstGeom>
        </p:spPr>
        <p:txBody>
          <a:bodyPr vert="horz" lIns="91303" tIns="45651" rIns="91303" bIns="45651" rtlCol="0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F0136DB9-5D27-1549-BD29-2B9C3D92BA6B}" type="datetimeFigureOut">
              <a:rPr lang="nl-NL" smtClean="0"/>
              <a:pPr/>
              <a:t>18-9-2020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03" tIns="45651" rIns="91303" bIns="45651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2311" y="4480005"/>
            <a:ext cx="5618480" cy="3665458"/>
          </a:xfrm>
          <a:prstGeom prst="rect">
            <a:avLst/>
          </a:prstGeom>
        </p:spPr>
        <p:txBody>
          <a:bodyPr vert="horz" lIns="91303" tIns="45651" rIns="91303" bIns="45651" rtlCol="0"/>
          <a:lstStyle/>
          <a:p>
            <a:pPr lvl="0"/>
            <a:r>
              <a:rPr lang="nl-NL" dirty="0"/>
              <a:t>Klik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2" y="8842031"/>
            <a:ext cx="3043343" cy="46707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l">
              <a:defRPr sz="1200" b="0" i="0">
                <a:latin typeface="Verdana Standaard" charset="0"/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978132" y="8842031"/>
            <a:ext cx="3043343" cy="467070"/>
          </a:xfrm>
          <a:prstGeom prst="rect">
            <a:avLst/>
          </a:prstGeom>
        </p:spPr>
        <p:txBody>
          <a:bodyPr vert="horz" lIns="91303" tIns="45651" rIns="91303" bIns="45651" rtlCol="0" anchor="b"/>
          <a:lstStyle>
            <a:lvl1pPr algn="r">
              <a:defRPr sz="1200" b="0" i="0">
                <a:latin typeface="Verdana Standaard" charset="0"/>
              </a:defRPr>
            </a:lvl1pPr>
          </a:lstStyle>
          <a:p>
            <a:fld id="{B724C359-F21C-5144-9CEB-BDBE24445460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806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Verdana Standaard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588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9138" y="1163638"/>
            <a:ext cx="5584825" cy="31416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86E5-9CB0-7D40-9DBD-D8AF532DBB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3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1241425"/>
            <a:ext cx="5956300" cy="3349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D586E5-9CB0-7D40-9DBD-D8AF532DBB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8491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9575" y="698500"/>
            <a:ext cx="6205538" cy="34909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24C359-F21C-5144-9CEB-BDBE24445460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7840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RC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JRC-city-presentation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5994400"/>
          </a:xfrm>
          <a:prstGeom prst="rect">
            <a:avLst/>
          </a:prstGeom>
        </p:spPr>
      </p:pic>
      <p:sp>
        <p:nvSpPr>
          <p:cNvPr id="14" name="Rechthoek 13"/>
          <p:cNvSpPr/>
          <p:nvPr userDrawn="1"/>
        </p:nvSpPr>
        <p:spPr>
          <a:xfrm>
            <a:off x="8901" y="922706"/>
            <a:ext cx="12183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The European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Commission’s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science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</a:p>
          <a:p>
            <a:pPr algn="ctr"/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and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</a:t>
            </a:r>
            <a:r>
              <a:rPr lang="nl-NL" sz="3600" b="1" dirty="0" err="1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knowledge</a:t>
            </a:r>
            <a:r>
              <a:rPr lang="nl-NL" sz="3600" b="1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 service</a:t>
            </a:r>
          </a:p>
        </p:txBody>
      </p:sp>
      <p:sp>
        <p:nvSpPr>
          <p:cNvPr id="15" name="Rechthoek 14"/>
          <p:cNvSpPr/>
          <p:nvPr userDrawn="1"/>
        </p:nvSpPr>
        <p:spPr>
          <a:xfrm>
            <a:off x="3756500" y="2581248"/>
            <a:ext cx="4687902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0" dirty="0">
                <a:solidFill>
                  <a:srgbClr val="093B37"/>
                </a:solidFill>
                <a:latin typeface="Verdana"/>
                <a:ea typeface="Arial" charset="0"/>
                <a:cs typeface="Verdana"/>
              </a:rPr>
              <a:t>Joint Research Centre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f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2"/>
          <p:cNvSpPr/>
          <p:nvPr userDrawn="1"/>
        </p:nvSpPr>
        <p:spPr>
          <a:xfrm>
            <a:off x="17" y="0"/>
            <a:ext cx="12191983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1" dirty="0">
              <a:solidFill>
                <a:srgbClr val="093B37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993900"/>
            <a:ext cx="12192000" cy="11461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/>
              <a:t>TEXT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140075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 b="1"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esting number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hoek 16"/>
          <p:cNvSpPr/>
          <p:nvPr userDrawn="1"/>
        </p:nvSpPr>
        <p:spPr>
          <a:xfrm>
            <a:off x="0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" y="974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5246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5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647700" y="2027859"/>
            <a:ext cx="7747000" cy="13731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6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647700" y="3455022"/>
            <a:ext cx="7747000" cy="48895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  <p:sp>
        <p:nvSpPr>
          <p:cNvPr id="27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647700" y="3975820"/>
            <a:ext cx="7747000" cy="1134865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buFontTx/>
              <a:buNone/>
              <a:defRPr sz="9600" b="1" baseline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>
              <a:lnSpc>
                <a:spcPct val="100000"/>
              </a:lnSpc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/>
              <a:t>00%</a:t>
            </a:r>
          </a:p>
        </p:txBody>
      </p:sp>
      <p:sp>
        <p:nvSpPr>
          <p:cNvPr id="28" name="Tijdelijke aanduiding voor tekst 12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326252"/>
            <a:ext cx="7747000" cy="40409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 "/>
                <a:cs typeface="Verdana 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 dirty="0" err="1"/>
              <a:t>Text</a:t>
            </a:r>
            <a:r>
              <a:rPr lang="mr-IN" dirty="0"/>
              <a:t>…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2"/>
          <p:cNvSpPr/>
          <p:nvPr userDrawn="1"/>
        </p:nvSpPr>
        <p:spPr>
          <a:xfrm>
            <a:off x="1" y="0"/>
            <a:ext cx="12192000" cy="3114675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093B37"/>
              </a:solidFill>
              <a:latin typeface="Verdana Standaard" charset="0"/>
            </a:endParaRPr>
          </a:p>
        </p:txBody>
      </p:sp>
      <p:pic>
        <p:nvPicPr>
          <p:cNvPr id="8" name="Shape 296" descr="photo-1434030216411-0b793f4b4173.jpg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00017" y="2406354"/>
            <a:ext cx="1393799" cy="139379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0" hasCustomPrompt="1"/>
          </p:nvPr>
        </p:nvSpPr>
        <p:spPr>
          <a:xfrm>
            <a:off x="2419349" y="1987138"/>
            <a:ext cx="9029700" cy="13783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 err="1"/>
              <a:t>Thanks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0701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-2" y="0"/>
            <a:ext cx="12192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rgbClr val="053081"/>
              </a:solidFill>
              <a:latin typeface="Verdana Standaard" charset="0"/>
            </a:endParaRPr>
          </a:p>
        </p:txBody>
      </p:sp>
      <p:sp>
        <p:nvSpPr>
          <p:cNvPr id="21" name="Titel 20"/>
          <p:cNvSpPr>
            <a:spLocks noGrp="1"/>
          </p:cNvSpPr>
          <p:nvPr>
            <p:ph type="title" hasCustomPrompt="1"/>
          </p:nvPr>
        </p:nvSpPr>
        <p:spPr>
          <a:xfrm>
            <a:off x="0" y="1694215"/>
            <a:ext cx="12192000" cy="151888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1">
                <a:solidFill>
                  <a:schemeClr val="bg1"/>
                </a:solidFill>
              </a:defRPr>
            </a:lvl1pPr>
          </a:lstStyle>
          <a:p>
            <a:pPr algn="ctr"/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A modern JRC </a:t>
            </a:r>
            <a:b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</a:br>
            <a:r>
              <a:rPr lang="nl-NL" sz="3600" b="1" dirty="0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in a modern </a:t>
            </a:r>
            <a:r>
              <a:rPr lang="nl-NL" sz="3600" b="1" dirty="0" err="1">
                <a:solidFill>
                  <a:schemeClr val="bg1"/>
                </a:solidFill>
                <a:latin typeface="Verdana"/>
                <a:ea typeface="Arial" charset="0"/>
                <a:cs typeface="Verdana"/>
              </a:rPr>
              <a:t>Commission</a:t>
            </a:r>
            <a:endParaRPr lang="nl-NL" dirty="0"/>
          </a:p>
        </p:txBody>
      </p:sp>
      <p:sp>
        <p:nvSpPr>
          <p:cNvPr id="39" name="Tijdelijke aanduiding voor tekst 38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4266571"/>
            <a:ext cx="12192000" cy="356859"/>
          </a:xfrm>
          <a:prstGeom prst="rect">
            <a:avLst/>
          </a:prstGeom>
        </p:spPr>
        <p:txBody>
          <a:bodyPr wrap="none">
            <a:noAutofit/>
          </a:bodyPr>
          <a:lstStyle>
            <a:lvl1pPr marL="0" indent="0" algn="ctr">
              <a:buNone/>
              <a:defRPr lang="nl-NL" sz="1800" b="1" dirty="0" smtClean="0">
                <a:solidFill>
                  <a:schemeClr val="bg1"/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 sz="1100">
                <a:solidFill>
                  <a:schemeClr val="bg1"/>
                </a:solidFill>
              </a:defRPr>
            </a:lvl2pPr>
            <a:lvl3pPr marL="914400" indent="0" algn="ctr">
              <a:buNone/>
              <a:defRPr lang="nl-NL" dirty="0" smtClean="0"/>
            </a:lvl3pPr>
            <a:lvl4pPr marL="1371600" indent="0" algn="ctr">
              <a:buNone/>
              <a:defRPr lang="nl-NL" dirty="0" smtClean="0"/>
            </a:lvl4pPr>
            <a:lvl5pPr marL="1828800" indent="0" algn="ctr">
              <a:buNone/>
              <a:defRPr lang="nl-NL" dirty="0"/>
            </a:lvl5pPr>
          </a:lstStyle>
          <a:p>
            <a:pPr lvl="0"/>
            <a:r>
              <a:rPr lang="nl-NL" dirty="0"/>
              <a:t>Name</a:t>
            </a:r>
          </a:p>
        </p:txBody>
      </p:sp>
      <p:sp>
        <p:nvSpPr>
          <p:cNvPr id="42" name="Tijdelijke aanduiding voor tekst 4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708289"/>
            <a:ext cx="12192000" cy="451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nl-NL" sz="1600" b="0" i="0" kern="1200" baseline="0" dirty="0" smtClean="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</a:lstStyle>
          <a:p>
            <a:pPr lvl="0"/>
            <a:r>
              <a:rPr lang="nl-NL" dirty="0" err="1"/>
              <a:t>Title</a:t>
            </a:r>
            <a:r>
              <a:rPr lang="nl-NL" dirty="0"/>
              <a:t>, </a:t>
            </a:r>
            <a:r>
              <a:rPr lang="nl-NL" dirty="0" err="1"/>
              <a:t>Location</a:t>
            </a:r>
            <a:r>
              <a:rPr lang="nl-NL" dirty="0"/>
              <a:t>, Date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3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5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939800" y="1765300"/>
            <a:ext cx="10896600" cy="3614738"/>
          </a:xfrm>
          <a:prstGeom prst="rect">
            <a:avLst/>
          </a:prstGeom>
        </p:spPr>
        <p:txBody>
          <a:bodyPr/>
          <a:lstStyle>
            <a:lvl1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1pPr>
            <a:lvl2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2pPr>
            <a:lvl3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3pPr>
            <a:lvl4pPr>
              <a:defRPr lang="en-US" sz="2800" b="0" i="0" kern="1200" dirty="0" smtClean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4pPr>
            <a:lvl5pPr>
              <a:defRPr lang="en-GB" sz="2800" b="0" i="0" kern="1200" dirty="0">
                <a:solidFill>
                  <a:srgbClr val="093B37"/>
                </a:solidFill>
                <a:latin typeface="Verdana"/>
                <a:ea typeface="+mn-ea"/>
                <a:cs typeface="Verdan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3377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heading with obje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6"/>
          <p:cNvSpPr/>
          <p:nvPr userDrawn="1"/>
        </p:nvSpPr>
        <p:spPr>
          <a:xfrm>
            <a:off x="0" y="1566647"/>
            <a:ext cx="12192001" cy="4430116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7516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5033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42550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900672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375840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851008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326176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01344" algn="l" defTabSz="950336" rtl="0" eaLnBrk="1" latinLnBrk="0" hangingPunct="1">
              <a:defRPr sz="187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/>
          </a:p>
        </p:txBody>
      </p:sp>
      <p:sp>
        <p:nvSpPr>
          <p:cNvPr id="7" name="Rechthoek 6"/>
          <p:cNvSpPr/>
          <p:nvPr userDrawn="1"/>
        </p:nvSpPr>
        <p:spPr>
          <a:xfrm>
            <a:off x="-3" y="0"/>
            <a:ext cx="12192003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2514600"/>
            <a:ext cx="12192000" cy="3475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 i="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3" name="Tijdelijke aanduiding voor tekst 22"/>
          <p:cNvSpPr>
            <a:spLocks noGrp="1"/>
          </p:cNvSpPr>
          <p:nvPr>
            <p:ph type="body" sz="quarter" idx="16" hasCustomPrompt="1"/>
          </p:nvPr>
        </p:nvSpPr>
        <p:spPr>
          <a:xfrm>
            <a:off x="939800" y="1562100"/>
            <a:ext cx="11252200" cy="9525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>
                <a:solidFill>
                  <a:srgbClr val="093B37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2400">
                <a:solidFill>
                  <a:srgbClr val="093B37"/>
                </a:solidFill>
              </a:defRPr>
            </a:lvl3pPr>
          </a:lstStyle>
          <a:p>
            <a:pPr lvl="0"/>
            <a:r>
              <a:rPr lang="nl-NL" dirty="0"/>
              <a:t>Heading2</a:t>
            </a:r>
          </a:p>
        </p:txBody>
      </p:sp>
      <p:sp>
        <p:nvSpPr>
          <p:cNvPr id="2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/>
          <p:cNvSpPr/>
          <p:nvPr userDrawn="1"/>
        </p:nvSpPr>
        <p:spPr>
          <a:xfrm>
            <a:off x="0" y="0"/>
            <a:ext cx="12192000" cy="1439056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1552352"/>
            <a:ext cx="12192000" cy="443728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/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14" name="Tijdelijke aanduiding voor tekst 17"/>
          <p:cNvSpPr>
            <a:spLocks noGrp="1"/>
          </p:cNvSpPr>
          <p:nvPr>
            <p:ph type="body" sz="quarter" idx="11" hasCustomPrompt="1"/>
          </p:nvPr>
        </p:nvSpPr>
        <p:spPr>
          <a:xfrm>
            <a:off x="939800" y="445746"/>
            <a:ext cx="10896600" cy="9933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with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0" y="0"/>
            <a:ext cx="6297612" cy="2025214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9" name="Rechthoek 8"/>
          <p:cNvSpPr/>
          <p:nvPr userDrawn="1"/>
        </p:nvSpPr>
        <p:spPr>
          <a:xfrm>
            <a:off x="0" y="2115454"/>
            <a:ext cx="6297612" cy="3874184"/>
          </a:xfrm>
          <a:prstGeom prst="rect">
            <a:avLst/>
          </a:prstGeom>
          <a:solidFill>
            <a:srgbClr val="C1E3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latin typeface="Verdana Standaard" charset="0"/>
            </a:endParaRPr>
          </a:p>
        </p:txBody>
      </p:sp>
      <p:sp>
        <p:nvSpPr>
          <p:cNvPr id="16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6415397" y="0"/>
            <a:ext cx="577660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  <p:sp>
        <p:nvSpPr>
          <p:cNvPr id="26" name="Tijdelijke aanduiding voor tekst 25"/>
          <p:cNvSpPr>
            <a:spLocks noGrp="1"/>
          </p:cNvSpPr>
          <p:nvPr>
            <p:ph type="body" sz="quarter" idx="13" hasCustomPrompt="1"/>
          </p:nvPr>
        </p:nvSpPr>
        <p:spPr>
          <a:xfrm>
            <a:off x="729507" y="2433638"/>
            <a:ext cx="5296644" cy="3522662"/>
          </a:xfrm>
          <a:prstGeom prst="rect">
            <a:avLst/>
          </a:prstGeom>
        </p:spPr>
        <p:txBody>
          <a:bodyPr/>
          <a:lstStyle>
            <a:lvl1pPr marL="457200" indent="-457200">
              <a:buFont typeface="Arial" charset="0"/>
              <a:buChar char="•"/>
              <a:defRPr>
                <a:solidFill>
                  <a:srgbClr val="093B37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nl-NL" dirty="0" err="1"/>
              <a:t>Text</a:t>
            </a:r>
            <a:endParaRPr lang="nl-NL" dirty="0"/>
          </a:p>
          <a:p>
            <a:pPr lvl="0"/>
            <a:r>
              <a:rPr lang="nl-NL" dirty="0" err="1"/>
              <a:t>Text</a:t>
            </a:r>
            <a:endParaRPr lang="nl-NL" dirty="0"/>
          </a:p>
        </p:txBody>
      </p:sp>
      <p:sp>
        <p:nvSpPr>
          <p:cNvPr id="27" name="Tijdelijke aanduiding voor tekst 17"/>
          <p:cNvSpPr>
            <a:spLocks noGrp="1"/>
          </p:cNvSpPr>
          <p:nvPr>
            <p:ph type="body" sz="quarter" idx="14" hasCustomPrompt="1"/>
          </p:nvPr>
        </p:nvSpPr>
        <p:spPr>
          <a:xfrm>
            <a:off x="939800" y="445746"/>
            <a:ext cx="5357809" cy="15794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0">
                <a:solidFill>
                  <a:schemeClr val="bg1"/>
                </a:solidFill>
                <a:latin typeface="Verdana"/>
                <a:cs typeface="Verdana"/>
              </a:defRPr>
            </a:lvl1pPr>
            <a:lvl2pPr>
              <a:defRPr sz="3600" b="1">
                <a:solidFill>
                  <a:schemeClr val="bg1"/>
                </a:solidFill>
              </a:defRPr>
            </a:lvl2pPr>
            <a:lvl3pPr>
              <a:defRPr sz="3600" b="1">
                <a:solidFill>
                  <a:schemeClr val="bg1"/>
                </a:solidFill>
              </a:defRPr>
            </a:lvl3pPr>
            <a:lvl4pPr>
              <a:defRPr sz="3600" b="1">
                <a:solidFill>
                  <a:schemeClr val="bg1"/>
                </a:solidFill>
              </a:defRPr>
            </a:lvl4pPr>
            <a:lvl5pPr>
              <a:defRPr sz="3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heading lef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2"/>
          <p:cNvSpPr/>
          <p:nvPr userDrawn="1"/>
        </p:nvSpPr>
        <p:spPr>
          <a:xfrm>
            <a:off x="-9524" y="0"/>
            <a:ext cx="4176000" cy="5989638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39800" y="558799"/>
            <a:ext cx="3226676" cy="1993901"/>
          </a:xfrm>
          <a:prstGeom prst="rect">
            <a:avLst/>
          </a:prstGeom>
        </p:spPr>
        <p:txBody>
          <a:bodyPr anchor="t"/>
          <a:lstStyle>
            <a:lvl1pPr marL="0" indent="0">
              <a:buFont typeface="Arial" charset="0"/>
              <a:buNone/>
              <a:defRPr sz="3600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  <p:sp>
        <p:nvSpPr>
          <p:cNvPr id="7" name="Tijdelijke aanduiding voor afbeelding 15"/>
          <p:cNvSpPr>
            <a:spLocks noGrp="1"/>
          </p:cNvSpPr>
          <p:nvPr>
            <p:ph type="pic" sz="quarter" idx="10" hasCustomPrompt="1"/>
          </p:nvPr>
        </p:nvSpPr>
        <p:spPr>
          <a:xfrm>
            <a:off x="4249736" y="0"/>
            <a:ext cx="7942263" cy="59896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</a:lstStyle>
          <a:p>
            <a:r>
              <a:rPr lang="nl-NL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2"/>
          <p:cNvSpPr/>
          <p:nvPr userDrawn="1"/>
        </p:nvSpPr>
        <p:spPr>
          <a:xfrm>
            <a:off x="17" y="0"/>
            <a:ext cx="12191983" cy="3149600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56" tIns="45677" rIns="91356" bIns="45677" rtlCol="0" anchor="ctr"/>
          <a:lstStyle/>
          <a:p>
            <a:pPr fontAlgn="base">
              <a:lnSpc>
                <a:spcPct val="95000"/>
              </a:lnSpc>
              <a:spcBef>
                <a:spcPct val="20000"/>
              </a:spcBef>
              <a:spcAft>
                <a:spcPct val="20000"/>
              </a:spcAft>
              <a:buClr>
                <a:srgbClr val="0F3277"/>
              </a:buClr>
              <a:buSzPct val="115000"/>
            </a:pPr>
            <a:endParaRPr lang="en-US" b="0" i="0" dirty="0">
              <a:solidFill>
                <a:srgbClr val="FFFFFF"/>
              </a:solidFill>
              <a:latin typeface="Verdana Standaard" charset="0"/>
            </a:endParaRPr>
          </a:p>
        </p:txBody>
      </p:sp>
      <p:sp>
        <p:nvSpPr>
          <p:cNvPr id="15" name="Tijdelijke aanduiding voor afbeelding 2"/>
          <p:cNvSpPr>
            <a:spLocks noGrp="1"/>
          </p:cNvSpPr>
          <p:nvPr>
            <p:ph type="pic" idx="13" hasCustomPrompt="1"/>
          </p:nvPr>
        </p:nvSpPr>
        <p:spPr>
          <a:xfrm>
            <a:off x="0" y="3149600"/>
            <a:ext cx="12192000" cy="284003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latin typeface="Verdana"/>
                <a:cs typeface="Verdan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dirty="0"/>
              <a:t>Image</a:t>
            </a:r>
          </a:p>
        </p:txBody>
      </p:sp>
      <p:sp>
        <p:nvSpPr>
          <p:cNvPr id="6" name="Tijdelijke aanduiding voor tekst 20"/>
          <p:cNvSpPr>
            <a:spLocks noGrp="1"/>
          </p:cNvSpPr>
          <p:nvPr>
            <p:ph type="body" sz="quarter" idx="15" hasCustomPrompt="1"/>
          </p:nvPr>
        </p:nvSpPr>
        <p:spPr>
          <a:xfrm>
            <a:off x="965200" y="1990725"/>
            <a:ext cx="11226800" cy="1438275"/>
          </a:xfrm>
          <a:prstGeom prst="rect">
            <a:avLst/>
          </a:prstGeom>
        </p:spPr>
        <p:txBody>
          <a:bodyPr anchor="ctr"/>
          <a:lstStyle>
            <a:lvl1pPr marL="0" indent="0" algn="l">
              <a:buFont typeface="Arial" charset="0"/>
              <a:buNone/>
              <a:defRPr sz="9600" b="1">
                <a:solidFill>
                  <a:schemeClr val="bg1"/>
                </a:solidFill>
                <a:latin typeface="Verdana"/>
                <a:cs typeface="Verdana"/>
              </a:defRPr>
            </a:lvl1pPr>
            <a:lvl3pPr marL="914400" indent="0" algn="l">
              <a:buNone/>
              <a:defRPr sz="3600">
                <a:solidFill>
                  <a:schemeClr val="bg1"/>
                </a:solidFill>
              </a:defRPr>
            </a:lvl3pPr>
          </a:lstStyle>
          <a:p>
            <a:pPr lvl="0"/>
            <a:r>
              <a:rPr lang="nl-NL" dirty="0" err="1"/>
              <a:t>Heading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C-JRC-logo_horizontal_EN_pos_transparent-background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451" y="6059233"/>
            <a:ext cx="2463229" cy="72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7" r:id="rId3"/>
    <p:sldLayoutId id="2147483650" r:id="rId4"/>
    <p:sldLayoutId id="2147483651" r:id="rId5"/>
    <p:sldLayoutId id="2147483652" r:id="rId6"/>
    <p:sldLayoutId id="2147483656" r:id="rId7"/>
    <p:sldLayoutId id="2147483657" r:id="rId8"/>
    <p:sldLayoutId id="2147483653" r:id="rId9"/>
    <p:sldLayoutId id="2147483666" r:id="rId10"/>
    <p:sldLayoutId id="2147483654" r:id="rId11"/>
    <p:sldLayoutId id="2147483655" r:id="rId12"/>
    <p:sldLayoutId id="2147483682" r:id="rId13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Verdana Standaard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ignacio.perez-dominguez@ec.europa.eu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D138B509-D565-414D-B21F-1DF198787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8312"/>
            <a:ext cx="12192000" cy="1046419"/>
          </a:xfrm>
        </p:spPr>
        <p:txBody>
          <a:bodyPr/>
          <a:lstStyle/>
          <a:p>
            <a:r>
              <a:rPr lang="en-GB" sz="2800" dirty="0" smtClean="0"/>
              <a:t>Modelling Agricultural </a:t>
            </a:r>
            <a:r>
              <a:rPr lang="en-GB" sz="2800" dirty="0"/>
              <a:t>and rural </a:t>
            </a:r>
            <a:r>
              <a:rPr lang="en-GB" sz="2800" dirty="0" smtClean="0"/>
              <a:t>policies </a:t>
            </a:r>
            <a:br>
              <a:rPr lang="en-GB" sz="2800" dirty="0" smtClean="0"/>
            </a:br>
            <a:r>
              <a:rPr lang="en-GB" sz="2800" dirty="0" smtClean="0"/>
              <a:t>in </a:t>
            </a:r>
            <a:r>
              <a:rPr lang="en-GB" sz="2800" dirty="0"/>
              <a:t>the </a:t>
            </a:r>
            <a:r>
              <a:rPr lang="en-GB" sz="2800" dirty="0" smtClean="0"/>
              <a:t>JRC and DG-AGRI</a:t>
            </a:r>
            <a:endParaRPr lang="en-GB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1049987" y="205803"/>
            <a:ext cx="1286894" cy="837307"/>
          </a:xfrm>
          <a:prstGeom prst="roundRect">
            <a:avLst>
              <a:gd name="adj" fmla="val 10000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4000" r="-4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Rounded Rectangle 5"/>
          <p:cNvSpPr/>
          <p:nvPr/>
        </p:nvSpPr>
        <p:spPr>
          <a:xfrm>
            <a:off x="2697631" y="205803"/>
            <a:ext cx="1286894" cy="837307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Rounded Rectangle 6"/>
          <p:cNvSpPr/>
          <p:nvPr/>
        </p:nvSpPr>
        <p:spPr>
          <a:xfrm>
            <a:off x="4376907" y="205803"/>
            <a:ext cx="1286894" cy="837307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Rounded Rectangle 7"/>
          <p:cNvSpPr/>
          <p:nvPr/>
        </p:nvSpPr>
        <p:spPr>
          <a:xfrm>
            <a:off x="6084937" y="205803"/>
            <a:ext cx="1303020" cy="837307"/>
          </a:xfrm>
          <a:prstGeom prst="roundRect">
            <a:avLst>
              <a:gd name="adj" fmla="val 10000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1000" r="-11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ounded Rectangle 8"/>
          <p:cNvSpPr/>
          <p:nvPr/>
        </p:nvSpPr>
        <p:spPr>
          <a:xfrm>
            <a:off x="7931555" y="205803"/>
            <a:ext cx="1303020" cy="837307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Rounded Rectangle 9"/>
          <p:cNvSpPr/>
          <p:nvPr/>
        </p:nvSpPr>
        <p:spPr>
          <a:xfrm>
            <a:off x="9662589" y="205803"/>
            <a:ext cx="1303020" cy="837307"/>
          </a:xfrm>
          <a:prstGeom prst="roundRect">
            <a:avLst>
              <a:gd name="adj" fmla="val 10000"/>
            </a:avLst>
          </a:prstGeom>
          <a:blipFill rotWithShape="1">
            <a:blip r:embed="rId8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-11063" y="3070746"/>
            <a:ext cx="12192000" cy="1287115"/>
          </a:xfrm>
        </p:spPr>
        <p:txBody>
          <a:bodyPr/>
          <a:lstStyle/>
          <a:p>
            <a:r>
              <a:rPr lang="en-GB" sz="2000" dirty="0" smtClean="0"/>
              <a:t>BESTMAP Online Workshop</a:t>
            </a:r>
          </a:p>
          <a:p>
            <a:r>
              <a:rPr lang="en-GB" sz="2000" dirty="0" smtClean="0"/>
              <a:t>Tuesday 14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July 2020</a:t>
            </a:r>
          </a:p>
          <a:p>
            <a:endParaRPr lang="en-GB" sz="2000" dirty="0" smtClean="0"/>
          </a:p>
          <a:p>
            <a:r>
              <a:rPr lang="en-GB" sz="2000" dirty="0" smtClean="0"/>
              <a:t>Ignacio Pérez Domínguez</a:t>
            </a:r>
          </a:p>
          <a:p>
            <a:r>
              <a:rPr lang="en-GB" sz="2000" dirty="0" smtClean="0"/>
              <a:t>Joint Research Centre, Directorate D Sustainable Resources</a:t>
            </a:r>
          </a:p>
          <a:p>
            <a:r>
              <a:rPr lang="en-GB" sz="2000" dirty="0" smtClean="0"/>
              <a:t>Unit D4 Economics of Agriculture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32823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713921" y="1584779"/>
            <a:ext cx="111224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+mj-lt"/>
              </a:rPr>
              <a:t>Introduction: past, present and future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+mj-lt"/>
              </a:rPr>
              <a:t>Agricultural policy modelling at the JRC: relevant (recent) examples</a:t>
            </a:r>
            <a:r>
              <a:rPr lang="en-GB" sz="2400" dirty="0" smtClean="0">
                <a:latin typeface="+mj-lt"/>
              </a:rPr>
              <a:t>: </a:t>
            </a:r>
          </a:p>
          <a:p>
            <a:pPr marL="914400" lvl="1" indent="-457200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GB" sz="2400" dirty="0" smtClean="0">
                <a:latin typeface="+mj-lt"/>
              </a:rPr>
              <a:t>Short to Medium-Term: </a:t>
            </a:r>
            <a:r>
              <a:rPr lang="en-GB" sz="2400" i="1" dirty="0" smtClean="0">
                <a:latin typeface="+mj-lt"/>
              </a:rPr>
              <a:t>EU Agricultural Outlook 2019-2030</a:t>
            </a:r>
          </a:p>
          <a:p>
            <a:pPr marL="914400" lvl="1" indent="-457200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GB" sz="2400" dirty="0" smtClean="0">
                <a:latin typeface="+mj-lt"/>
              </a:rPr>
              <a:t>Medium-Term: </a:t>
            </a:r>
            <a:r>
              <a:rPr lang="en-GB" sz="2400" i="1" dirty="0" smtClean="0">
                <a:latin typeface="+mj-lt"/>
              </a:rPr>
              <a:t>CAP Contribution to 2030 Climate Targets</a:t>
            </a:r>
          </a:p>
          <a:p>
            <a:pPr marL="914400" lvl="1" indent="-457200">
              <a:lnSpc>
                <a:spcPct val="150000"/>
              </a:lnSpc>
              <a:buFont typeface="Times New Roman" panose="02020603050405020304" pitchFamily="18" charset="0"/>
              <a:buChar char="−"/>
            </a:pPr>
            <a:r>
              <a:rPr lang="en-GB" sz="2400" dirty="0" smtClean="0">
                <a:latin typeface="+mj-lt"/>
              </a:rPr>
              <a:t>Long-Term: </a:t>
            </a:r>
            <a:r>
              <a:rPr lang="en-GB" sz="2400" i="1" dirty="0" smtClean="0">
                <a:latin typeface="+mj-lt"/>
              </a:rPr>
              <a:t>Climate Change Adaptation by 2050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b="1" dirty="0" smtClean="0">
                <a:latin typeface="+mj-lt"/>
              </a:rPr>
              <a:t>Some reflections: the role of BESTMAP</a:t>
            </a:r>
            <a:endParaRPr lang="en-GB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49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data.crazyengineers.com/attachments/earth-observation-satellite-isro-jpg.15628/"/>
          <p:cNvSpPr>
            <a:spLocks noChangeAspect="1" noChangeArrowheads="1"/>
          </p:cNvSpPr>
          <p:nvPr/>
        </p:nvSpPr>
        <p:spPr bwMode="auto">
          <a:xfrm>
            <a:off x="207433" y="-1490668"/>
            <a:ext cx="50546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echthoek 7"/>
          <p:cNvSpPr/>
          <p:nvPr/>
        </p:nvSpPr>
        <p:spPr>
          <a:xfrm>
            <a:off x="0" y="0"/>
            <a:ext cx="12192000" cy="1308233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19" name="Tijdelijke aanduiding voor tekst 17"/>
          <p:cNvSpPr txBox="1">
            <a:spLocks/>
          </p:cNvSpPr>
          <p:nvPr/>
        </p:nvSpPr>
        <p:spPr>
          <a:xfrm>
            <a:off x="199820" y="318871"/>
            <a:ext cx="11765698" cy="9030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err="1" smtClean="0"/>
              <a:t>Introduction</a:t>
            </a:r>
            <a:r>
              <a:rPr lang="nl-NL" sz="3200" dirty="0" smtClean="0"/>
              <a:t>: past, present </a:t>
            </a:r>
            <a:r>
              <a:rPr lang="nl-NL" sz="3200" dirty="0" err="1" smtClean="0"/>
              <a:t>and</a:t>
            </a:r>
            <a:r>
              <a:rPr lang="nl-NL" sz="3200" dirty="0" smtClean="0"/>
              <a:t> </a:t>
            </a:r>
            <a:r>
              <a:rPr lang="nl-NL" sz="3200" dirty="0" err="1" smtClean="0"/>
              <a:t>future</a:t>
            </a:r>
            <a:endParaRPr lang="nl-NL" sz="3200" dirty="0"/>
          </a:p>
        </p:txBody>
      </p:sp>
      <p:sp>
        <p:nvSpPr>
          <p:cNvPr id="6" name="Rectangle 5"/>
          <p:cNvSpPr/>
          <p:nvPr/>
        </p:nvSpPr>
        <p:spPr>
          <a:xfrm>
            <a:off x="3122862" y="2802320"/>
            <a:ext cx="4851400" cy="38031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275262" y="3063603"/>
            <a:ext cx="901700" cy="337814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World</a:t>
            </a:r>
          </a:p>
          <a:p>
            <a:pPr algn="ctr"/>
            <a:endParaRPr lang="en-GB" sz="13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3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3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</a:t>
            </a:r>
          </a:p>
          <a:p>
            <a:pPr algn="ctr"/>
            <a:endParaRPr lang="en-GB" sz="13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3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3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</a:t>
            </a:r>
          </a:p>
          <a:p>
            <a:pPr algn="ctr"/>
            <a:endParaRPr lang="en-GB" sz="13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3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3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</a:t>
            </a:r>
          </a:p>
          <a:p>
            <a:pPr algn="ctr"/>
            <a:endParaRPr lang="en-GB" sz="13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3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3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</a:t>
            </a:r>
          </a:p>
          <a:p>
            <a:pPr algn="ctr"/>
            <a:endParaRPr lang="en-GB" sz="13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en-GB" sz="1300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GB" sz="13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Grid level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97662" y="3101645"/>
            <a:ext cx="1193800" cy="5969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AGLINK-COSIMO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97662" y="4574845"/>
            <a:ext cx="1193800" cy="7238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CAPRI</a:t>
            </a:r>
          </a:p>
          <a:p>
            <a:pPr algn="ctr"/>
            <a:r>
              <a:rPr lang="en-GB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CAP in detail</a:t>
            </a:r>
          </a:p>
          <a:p>
            <a:pPr algn="ctr"/>
            <a:r>
              <a:rPr lang="en-GB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NUTS 2</a:t>
            </a:r>
            <a:endParaRPr lang="en-GB" sz="1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97662" y="5705145"/>
            <a:ext cx="1193800" cy="5207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IFM-CAP</a:t>
            </a:r>
          </a:p>
          <a:p>
            <a:pPr algn="ctr"/>
            <a:r>
              <a:rPr lang="en-GB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Farm level</a:t>
            </a:r>
            <a:endParaRPr lang="en-GB" sz="11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01062" y="3088945"/>
            <a:ext cx="1193800" cy="17653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MAGNET</a:t>
            </a:r>
          </a:p>
          <a:p>
            <a:pPr algn="ctr"/>
            <a:r>
              <a:rPr lang="en-GB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economy, </a:t>
            </a:r>
          </a:p>
          <a:p>
            <a:pPr algn="ctr"/>
            <a:r>
              <a:rPr lang="en-GB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 policies,</a:t>
            </a:r>
          </a:p>
          <a:p>
            <a:pPr algn="ctr"/>
            <a:r>
              <a:rPr lang="en-GB" sz="11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SDGs</a:t>
            </a:r>
          </a:p>
        </p:txBody>
      </p:sp>
      <p:sp>
        <p:nvSpPr>
          <p:cNvPr id="14" name="Down Arrow 13"/>
          <p:cNvSpPr/>
          <p:nvPr/>
        </p:nvSpPr>
        <p:spPr>
          <a:xfrm>
            <a:off x="4913562" y="3698545"/>
            <a:ext cx="139700" cy="38100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>
            <a:off x="4938962" y="5324145"/>
            <a:ext cx="139700" cy="381000"/>
          </a:xfrm>
          <a:prstGeom prst="down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078662" y="3801345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Baseline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04062" y="5372544"/>
            <a:ext cx="8274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Baseline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018564" y="3393745"/>
            <a:ext cx="4572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5920804" y="3493281"/>
            <a:ext cx="5549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Base</a:t>
            </a:r>
          </a:p>
          <a:p>
            <a:r>
              <a:rPr lang="en-GB" sz="12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line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018564" y="4574846"/>
            <a:ext cx="4572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ight Arrow 22"/>
          <p:cNvSpPr/>
          <p:nvPr/>
        </p:nvSpPr>
        <p:spPr>
          <a:xfrm rot="10800000">
            <a:off x="6005864" y="4739946"/>
            <a:ext cx="4572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/>
          <p:cNvSpPr/>
          <p:nvPr/>
        </p:nvSpPr>
        <p:spPr>
          <a:xfrm>
            <a:off x="3541962" y="1476420"/>
            <a:ext cx="3962400" cy="40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97662" y="4117645"/>
            <a:ext cx="11938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AGMEMOD</a:t>
            </a:r>
          </a:p>
          <a:p>
            <a:pPr algn="ctr"/>
            <a:r>
              <a:rPr lang="en-GB" sz="120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 MS</a:t>
            </a:r>
            <a:endParaRPr lang="en-GB" sz="1200" b="1" dirty="0" smtClean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255633" y="1476420"/>
            <a:ext cx="3607738" cy="18226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400" b="1" dirty="0" smtClean="0"/>
              <a:t>FUTURE: </a:t>
            </a:r>
          </a:p>
          <a:p>
            <a:pPr algn="ctr"/>
            <a:r>
              <a:rPr lang="en-GB" sz="2400" b="1" dirty="0"/>
              <a:t>F</a:t>
            </a:r>
            <a:r>
              <a:rPr lang="en-GB" sz="2400" b="1" dirty="0" smtClean="0"/>
              <a:t>OCUS ON RESULTS</a:t>
            </a:r>
          </a:p>
          <a:p>
            <a:pPr algn="ctr"/>
            <a:r>
              <a:rPr lang="en-GB" sz="2400" dirty="0" smtClean="0"/>
              <a:t>New indicators some of which are not provided by current models</a:t>
            </a:r>
          </a:p>
        </p:txBody>
      </p:sp>
      <p:sp>
        <p:nvSpPr>
          <p:cNvPr id="3" name="Right Arrow 2"/>
          <p:cNvSpPr/>
          <p:nvPr/>
        </p:nvSpPr>
        <p:spPr>
          <a:xfrm>
            <a:off x="9028361" y="4407840"/>
            <a:ext cx="1807963" cy="96938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974262" y="5285657"/>
            <a:ext cx="42739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Improve existing and create new </a:t>
            </a:r>
          </a:p>
          <a:p>
            <a:r>
              <a:rPr lang="en-GB" sz="2400" dirty="0" smtClean="0"/>
              <a:t>links to biophysical models both </a:t>
            </a:r>
          </a:p>
          <a:p>
            <a:r>
              <a:rPr lang="en-GB" sz="2400" dirty="0" smtClean="0"/>
              <a:t>within JRC and outside</a:t>
            </a:r>
            <a:endParaRPr lang="en-GB" sz="2400" dirty="0"/>
          </a:p>
        </p:txBody>
      </p:sp>
      <p:sp>
        <p:nvSpPr>
          <p:cNvPr id="26" name="Right Arrow 25"/>
          <p:cNvSpPr/>
          <p:nvPr/>
        </p:nvSpPr>
        <p:spPr>
          <a:xfrm>
            <a:off x="678183" y="4423663"/>
            <a:ext cx="1807963" cy="969385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endParaRPr lang="en-GB" dirty="0" smtClean="0"/>
          </a:p>
        </p:txBody>
      </p:sp>
      <p:sp>
        <p:nvSpPr>
          <p:cNvPr id="27" name="Rectangle 26"/>
          <p:cNvSpPr/>
          <p:nvPr/>
        </p:nvSpPr>
        <p:spPr>
          <a:xfrm>
            <a:off x="151113" y="1387486"/>
            <a:ext cx="2795920" cy="29293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400" b="1" dirty="0" smtClean="0"/>
              <a:t>PAST: OUTSOURCING</a:t>
            </a:r>
          </a:p>
          <a:p>
            <a:pPr algn="ctr"/>
            <a:endParaRPr lang="en-GB" sz="2400" b="1" dirty="0"/>
          </a:p>
          <a:p>
            <a:pPr algn="ctr"/>
            <a:r>
              <a:rPr lang="en-GB" sz="2400" dirty="0" smtClean="0"/>
              <a:t>Collaborations with Universities and Research Institutions</a:t>
            </a:r>
            <a:endParaRPr lang="en-GB" sz="2400" dirty="0"/>
          </a:p>
          <a:p>
            <a:pPr algn="ctr"/>
            <a:endParaRPr lang="en-GB" sz="2400" dirty="0" smtClean="0"/>
          </a:p>
        </p:txBody>
      </p:sp>
      <p:sp>
        <p:nvSpPr>
          <p:cNvPr id="28" name="Rectangle 27"/>
          <p:cNvSpPr/>
          <p:nvPr/>
        </p:nvSpPr>
        <p:spPr>
          <a:xfrm>
            <a:off x="3541962" y="1403408"/>
            <a:ext cx="3962400" cy="125562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2400" b="1" dirty="0" smtClean="0"/>
              <a:t>PRESENT: </a:t>
            </a:r>
          </a:p>
          <a:p>
            <a:pPr algn="ctr"/>
            <a:r>
              <a:rPr lang="en-GB" sz="2400" b="1" dirty="0" smtClean="0"/>
              <a:t>INHOUSE MODEL PLATFORM (</a:t>
            </a:r>
            <a:r>
              <a:rPr lang="en-GB" sz="2400" b="1" dirty="0" err="1" smtClean="0"/>
              <a:t>iMAP</a:t>
            </a:r>
            <a:r>
              <a:rPr lang="en-GB" sz="2400" b="1" dirty="0" smtClean="0"/>
              <a:t>)</a:t>
            </a:r>
            <a:endParaRPr lang="en-GB" sz="2400" dirty="0" smtClean="0"/>
          </a:p>
        </p:txBody>
      </p:sp>
    </p:spTree>
    <p:extLst>
      <p:ext uri="{BB962C8B-B14F-4D97-AF65-F5344CB8AC3E}">
        <p14:creationId xmlns:p14="http://schemas.microsoft.com/office/powerpoint/2010/main" val="369215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data.crazyengineers.com/attachments/earth-observation-satellite-isro-jpg.15628/"/>
          <p:cNvSpPr>
            <a:spLocks noChangeAspect="1" noChangeArrowheads="1"/>
          </p:cNvSpPr>
          <p:nvPr/>
        </p:nvSpPr>
        <p:spPr bwMode="auto">
          <a:xfrm>
            <a:off x="207433" y="-1490668"/>
            <a:ext cx="50546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Rechthoek 7"/>
          <p:cNvSpPr/>
          <p:nvPr/>
        </p:nvSpPr>
        <p:spPr>
          <a:xfrm>
            <a:off x="0" y="0"/>
            <a:ext cx="12192000" cy="1308233"/>
          </a:xfrm>
          <a:prstGeom prst="rect">
            <a:avLst/>
          </a:prstGeom>
          <a:solidFill>
            <a:srgbClr val="093B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b="0" i="0" dirty="0">
              <a:solidFill>
                <a:schemeClr val="accent1">
                  <a:lumMod val="50000"/>
                </a:schemeClr>
              </a:solidFill>
              <a:latin typeface="Verdana Standaard" charset="0"/>
            </a:endParaRPr>
          </a:p>
        </p:txBody>
      </p:sp>
      <p:sp>
        <p:nvSpPr>
          <p:cNvPr id="19" name="Tijdelijke aanduiding voor tekst 17"/>
          <p:cNvSpPr txBox="1">
            <a:spLocks/>
          </p:cNvSpPr>
          <p:nvPr/>
        </p:nvSpPr>
        <p:spPr>
          <a:xfrm>
            <a:off x="199820" y="387111"/>
            <a:ext cx="11765698" cy="9030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3200" dirty="0" err="1" smtClean="0"/>
              <a:t>From</a:t>
            </a:r>
            <a:r>
              <a:rPr lang="nl-NL" sz="3200" dirty="0" smtClean="0"/>
              <a:t> </a:t>
            </a:r>
            <a:r>
              <a:rPr lang="nl-NL" sz="3200" dirty="0" err="1" smtClean="0"/>
              <a:t>modelling</a:t>
            </a:r>
            <a:r>
              <a:rPr lang="nl-NL" sz="3200" dirty="0" smtClean="0"/>
              <a:t> policy </a:t>
            </a:r>
            <a:r>
              <a:rPr lang="nl-NL" sz="3200" dirty="0" err="1" smtClean="0"/>
              <a:t>anticipation</a:t>
            </a:r>
            <a:r>
              <a:rPr lang="nl-NL" sz="3200" dirty="0" smtClean="0"/>
              <a:t> </a:t>
            </a:r>
            <a:r>
              <a:rPr lang="nl-NL" sz="3200" dirty="0" err="1" smtClean="0"/>
              <a:t>to</a:t>
            </a:r>
            <a:r>
              <a:rPr lang="nl-NL" sz="3200" dirty="0" smtClean="0"/>
              <a:t> policy support </a:t>
            </a:r>
            <a:endParaRPr lang="nl-NL" sz="3200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"/>
          <a:stretch/>
        </p:blipFill>
        <p:spPr bwMode="auto">
          <a:xfrm>
            <a:off x="2049264" y="1694175"/>
            <a:ext cx="1506332" cy="211473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sp>
        <p:nvSpPr>
          <p:cNvPr id="11" name="Rectangle 10"/>
          <p:cNvSpPr/>
          <p:nvPr/>
        </p:nvSpPr>
        <p:spPr>
          <a:xfrm>
            <a:off x="289938" y="1491276"/>
            <a:ext cx="1440000" cy="7996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3200" b="1" dirty="0" smtClean="0"/>
              <a:t>2016</a:t>
            </a:r>
            <a:endParaRPr lang="en-GB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289938" y="3030641"/>
            <a:ext cx="1440000" cy="79961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3200" b="1" dirty="0" smtClean="0"/>
              <a:t>2017</a:t>
            </a:r>
            <a:endParaRPr lang="en-GB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289938" y="4321040"/>
            <a:ext cx="1440000" cy="7996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3200" b="1" dirty="0" smtClean="0"/>
              <a:t>2018</a:t>
            </a:r>
            <a:endParaRPr lang="en-GB" sz="3200" b="1" dirty="0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7863" y="1947574"/>
            <a:ext cx="1639543" cy="332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369" y="1407567"/>
            <a:ext cx="2075300" cy="1319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045" y="2838929"/>
            <a:ext cx="5846813" cy="1107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816" y="1393919"/>
            <a:ext cx="2948382" cy="1341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6406" y="4145262"/>
            <a:ext cx="3029803" cy="129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14" y="4045747"/>
            <a:ext cx="1627977" cy="148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3610" y="4302163"/>
            <a:ext cx="879861" cy="8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64914" y="5797278"/>
            <a:ext cx="1440000" cy="7996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GB" sz="3200" b="1" dirty="0" smtClean="0"/>
              <a:t>2020</a:t>
            </a:r>
            <a:endParaRPr lang="en-GB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23313" y="5523606"/>
            <a:ext cx="2333852" cy="1261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95163" y="5554106"/>
            <a:ext cx="2400300" cy="12001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4456" y="5638805"/>
            <a:ext cx="455295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8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17"/>
          <p:cNvSpPr txBox="1">
            <a:spLocks/>
          </p:cNvSpPr>
          <p:nvPr/>
        </p:nvSpPr>
        <p:spPr>
          <a:xfrm>
            <a:off x="199820" y="305223"/>
            <a:ext cx="11765698" cy="9030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Short to Medium Term: EU Outlook</a:t>
            </a:r>
            <a:endParaRPr lang="nl-NL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48" y="2033512"/>
            <a:ext cx="5778121" cy="34525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960" y="1961719"/>
            <a:ext cx="6091252" cy="371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4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17"/>
          <p:cNvSpPr txBox="1">
            <a:spLocks/>
          </p:cNvSpPr>
          <p:nvPr/>
        </p:nvSpPr>
        <p:spPr>
          <a:xfrm>
            <a:off x="199820" y="305223"/>
            <a:ext cx="11765698" cy="9030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Medium Term: CAP contribution to 2030 Climate Targets</a:t>
            </a:r>
            <a:endParaRPr lang="nl-NL" sz="3200" dirty="0"/>
          </a:p>
        </p:txBody>
      </p:sp>
      <p:sp>
        <p:nvSpPr>
          <p:cNvPr id="5" name="Rectangle 4"/>
          <p:cNvSpPr/>
          <p:nvPr/>
        </p:nvSpPr>
        <p:spPr>
          <a:xfrm>
            <a:off x="457200" y="1906438"/>
            <a:ext cx="1837426" cy="819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CAP LP texts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457200" y="2906205"/>
            <a:ext cx="1837426" cy="819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F2F and BD strategies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457200" y="3886926"/>
            <a:ext cx="1837426" cy="819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Latest MFF figures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301284" y="2565461"/>
            <a:ext cx="2268747" cy="15009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Assumptions for CAPRI model</a:t>
            </a:r>
            <a:endParaRPr lang="en-GB" dirty="0"/>
          </a:p>
        </p:txBody>
      </p:sp>
      <p:cxnSp>
        <p:nvCxnSpPr>
          <p:cNvPr id="11" name="Straight Arrow Connector 10"/>
          <p:cNvCxnSpPr>
            <a:stCxn id="5" idx="3"/>
            <a:endCxn id="10" idx="1"/>
          </p:cNvCxnSpPr>
          <p:nvPr/>
        </p:nvCxnSpPr>
        <p:spPr>
          <a:xfrm>
            <a:off x="2294626" y="2316193"/>
            <a:ext cx="1006658" cy="9997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2294626" y="3338182"/>
            <a:ext cx="100665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3"/>
            <a:endCxn id="10" idx="1"/>
          </p:cNvCxnSpPr>
          <p:nvPr/>
        </p:nvCxnSpPr>
        <p:spPr>
          <a:xfrm flipV="1">
            <a:off x="2294626" y="3315959"/>
            <a:ext cx="1006658" cy="9807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Up Arrow 13"/>
          <p:cNvSpPr/>
          <p:nvPr/>
        </p:nvSpPr>
        <p:spPr>
          <a:xfrm>
            <a:off x="2656573" y="4066457"/>
            <a:ext cx="385010" cy="1660575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453414" y="5852160"/>
            <a:ext cx="2818613" cy="83739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DG AGRI + DG JRC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6586314" y="1290202"/>
            <a:ext cx="2846444" cy="41095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Model results for 2030: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Baseline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CAP LP 4 Climate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CAP LP 4 Climate + NGEU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570031" y="3342062"/>
            <a:ext cx="1006658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Up Arrow 17"/>
          <p:cNvSpPr/>
          <p:nvPr/>
        </p:nvSpPr>
        <p:spPr>
          <a:xfrm>
            <a:off x="5867213" y="4013434"/>
            <a:ext cx="385010" cy="1660575"/>
          </a:xfrm>
          <a:prstGeom prst="up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 18"/>
          <p:cNvSpPr/>
          <p:nvPr/>
        </p:nvSpPr>
        <p:spPr>
          <a:xfrm>
            <a:off x="4664054" y="5799137"/>
            <a:ext cx="2818613" cy="837398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DG JRC</a:t>
            </a:r>
            <a:endParaRPr lang="en-GB" dirty="0"/>
          </a:p>
        </p:txBody>
      </p:sp>
      <p:sp>
        <p:nvSpPr>
          <p:cNvPr id="20" name="Rectangle 19"/>
          <p:cNvSpPr/>
          <p:nvPr/>
        </p:nvSpPr>
        <p:spPr>
          <a:xfrm>
            <a:off x="9700663" y="1707414"/>
            <a:ext cx="2281187" cy="6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Land use</a:t>
            </a:r>
            <a:endParaRPr lang="en-GB" dirty="0"/>
          </a:p>
        </p:txBody>
      </p:sp>
      <p:sp>
        <p:nvSpPr>
          <p:cNvPr id="22" name="Rectangle 21"/>
          <p:cNvSpPr/>
          <p:nvPr/>
        </p:nvSpPr>
        <p:spPr>
          <a:xfrm>
            <a:off x="9700664" y="2425244"/>
            <a:ext cx="2281187" cy="6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Supply</a:t>
            </a:r>
            <a:endParaRPr lang="en-GB" sz="1600" dirty="0"/>
          </a:p>
        </p:txBody>
      </p:sp>
      <p:sp>
        <p:nvSpPr>
          <p:cNvPr id="23" name="Rectangle 22"/>
          <p:cNvSpPr/>
          <p:nvPr/>
        </p:nvSpPr>
        <p:spPr>
          <a:xfrm>
            <a:off x="9700663" y="3142741"/>
            <a:ext cx="2281187" cy="6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Trade flows</a:t>
            </a:r>
            <a:endParaRPr lang="en-GB" sz="1600" dirty="0"/>
          </a:p>
        </p:txBody>
      </p:sp>
      <p:sp>
        <p:nvSpPr>
          <p:cNvPr id="24" name="Rectangle 23"/>
          <p:cNvSpPr/>
          <p:nvPr/>
        </p:nvSpPr>
        <p:spPr>
          <a:xfrm>
            <a:off x="9700662" y="3854323"/>
            <a:ext cx="2281187" cy="6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Prices, revenues and costs</a:t>
            </a:r>
            <a:endParaRPr lang="en-GB" sz="1600" dirty="0"/>
          </a:p>
        </p:txBody>
      </p:sp>
      <p:sp>
        <p:nvSpPr>
          <p:cNvPr id="25" name="Rectangle 24"/>
          <p:cNvSpPr/>
          <p:nvPr/>
        </p:nvSpPr>
        <p:spPr>
          <a:xfrm>
            <a:off x="9700662" y="4558826"/>
            <a:ext cx="2281187" cy="6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GHG and GNB</a:t>
            </a:r>
            <a:endParaRPr lang="en-GB" sz="1600" dirty="0"/>
          </a:p>
        </p:txBody>
      </p:sp>
      <p:sp>
        <p:nvSpPr>
          <p:cNvPr id="26" name="Rectangle 25"/>
          <p:cNvSpPr/>
          <p:nvPr/>
        </p:nvSpPr>
        <p:spPr>
          <a:xfrm>
            <a:off x="9700661" y="5280025"/>
            <a:ext cx="2281187" cy="6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Technology adoption shares</a:t>
            </a:r>
            <a:endParaRPr lang="en-GB" sz="1600" dirty="0"/>
          </a:p>
        </p:txBody>
      </p:sp>
      <p:sp>
        <p:nvSpPr>
          <p:cNvPr id="27" name="Rectangle 26"/>
          <p:cNvSpPr/>
          <p:nvPr/>
        </p:nvSpPr>
        <p:spPr>
          <a:xfrm>
            <a:off x="9699059" y="6029193"/>
            <a:ext cx="2281187" cy="64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Leakage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64188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jdelijke aanduiding voor tekst 17"/>
          <p:cNvSpPr txBox="1">
            <a:spLocks/>
          </p:cNvSpPr>
          <p:nvPr/>
        </p:nvSpPr>
        <p:spPr>
          <a:xfrm>
            <a:off x="199820" y="305223"/>
            <a:ext cx="11765698" cy="9030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Long-Term: Climate Change Adaptation (PESETA IV)</a:t>
            </a:r>
            <a:endParaRPr lang="nl-NL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4370" y="1828800"/>
            <a:ext cx="5387630" cy="48467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96780"/>
            <a:ext cx="6646460" cy="540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67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409432" y="1467843"/>
            <a:ext cx="11556086" cy="5184576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2000" b="0" i="0">
                <a:solidFill>
                  <a:srgbClr val="164194"/>
                </a:solidFill>
                <a:latin typeface="+mn-lt"/>
                <a:ea typeface="+mn-ea"/>
                <a:cs typeface="+mn-cs"/>
              </a:defRPr>
            </a:lvl1pPr>
            <a:lvl2pPr marL="342900" indent="-34290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Font typeface="Arial"/>
              <a:buChar char="•"/>
              <a:defRPr sz="2000" b="1">
                <a:solidFill>
                  <a:srgbClr val="164194"/>
                </a:solidFill>
                <a:latin typeface="+mn-lt"/>
              </a:defRPr>
            </a:lvl2pPr>
            <a:lvl3pPr marL="0" indent="0" algn="l" rtl="0" eaLnBrk="1" fontAlgn="base" hangingPunct="1">
              <a:lnSpc>
                <a:spcPct val="110000"/>
              </a:lnSpc>
              <a:spcBef>
                <a:spcPts val="0"/>
              </a:spcBef>
              <a:spcAft>
                <a:spcPct val="0"/>
              </a:spcAft>
              <a:buClr>
                <a:srgbClr val="33ACE3"/>
              </a:buClr>
              <a:buFont typeface="Arial"/>
              <a:buNone/>
              <a:defRPr sz="2000">
                <a:solidFill>
                  <a:srgbClr val="164194"/>
                </a:solidFill>
                <a:latin typeface="+mn-lt"/>
              </a:defRPr>
            </a:lvl3pPr>
            <a:lvl4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0" indent="-228600" algn="l" rtl="0" eaLnBrk="1" fontAlgn="base" hangingPunct="1">
              <a:spcBef>
                <a:spcPts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Aft>
                <a:spcPts val="800"/>
              </a:spcAft>
              <a:buClr>
                <a:srgbClr val="093B37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93B37"/>
                </a:solidFill>
                <a:latin typeface="+mj-lt"/>
              </a:rPr>
              <a:t>Provide an additional layer of results/indicators to existing models</a:t>
            </a:r>
          </a:p>
          <a:p>
            <a:pPr marL="342900" indent="-342900">
              <a:spcAft>
                <a:spcPts val="800"/>
              </a:spcAft>
              <a:buClr>
                <a:srgbClr val="093B37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93B37"/>
                </a:solidFill>
                <a:latin typeface="+mj-lt"/>
              </a:rPr>
              <a:t>Work at pan-European level (importance of extrapolating and upscaling information)</a:t>
            </a:r>
          </a:p>
          <a:p>
            <a:pPr marL="342900" indent="-342900">
              <a:spcAft>
                <a:spcPts val="800"/>
              </a:spcAft>
              <a:buClr>
                <a:srgbClr val="093B37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 smtClean="0">
                <a:solidFill>
                  <a:srgbClr val="093B37"/>
                </a:solidFill>
                <a:latin typeface="+mj-lt"/>
              </a:rPr>
              <a:t>Provide validation </a:t>
            </a:r>
            <a:r>
              <a:rPr lang="en-US" sz="2400" kern="0" dirty="0">
                <a:solidFill>
                  <a:srgbClr val="093B37"/>
                </a:solidFill>
                <a:latin typeface="+mj-lt"/>
              </a:rPr>
              <a:t>of results is </a:t>
            </a:r>
            <a:r>
              <a:rPr lang="en-US" sz="2400" kern="0" dirty="0" smtClean="0">
                <a:solidFill>
                  <a:srgbClr val="093B37"/>
                </a:solidFill>
                <a:latin typeface="+mj-lt"/>
              </a:rPr>
              <a:t>key, good governance of newly developed model tools and “measure the model links” (look at reflections by SUPREMA)</a:t>
            </a:r>
            <a:endParaRPr lang="en-US" sz="2400" kern="0" dirty="0">
              <a:solidFill>
                <a:srgbClr val="093B37"/>
              </a:solidFill>
              <a:latin typeface="+mj-lt"/>
            </a:endParaRPr>
          </a:p>
          <a:p>
            <a:pPr marL="342900" indent="-342900">
              <a:spcAft>
                <a:spcPts val="800"/>
              </a:spcAft>
              <a:buClr>
                <a:srgbClr val="093B37"/>
              </a:buClr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93B37"/>
                </a:solidFill>
                <a:latin typeface="+mj-lt"/>
              </a:rPr>
              <a:t>Rely on existing data sets and do not underestimate the costs of maintenance/update</a:t>
            </a:r>
          </a:p>
          <a:p>
            <a:pPr marL="342900" indent="-342900">
              <a:spcAft>
                <a:spcPts val="800"/>
              </a:spcAft>
              <a:buClr>
                <a:srgbClr val="093B37"/>
              </a:buClr>
              <a:buFont typeface="Arial" panose="020B0604020202020204" pitchFamily="34" charset="0"/>
              <a:buChar char="•"/>
              <a:defRPr/>
            </a:pPr>
            <a:r>
              <a:rPr lang="en-US" sz="2400" b="1" kern="0" dirty="0" err="1" smtClean="0">
                <a:solidFill>
                  <a:srgbClr val="FF0000"/>
                </a:solidFill>
                <a:latin typeface="+mj-lt"/>
              </a:rPr>
              <a:t>NextGen</a:t>
            </a:r>
            <a:r>
              <a:rPr lang="en-US" sz="2400" b="1" kern="0" dirty="0" smtClean="0">
                <a:solidFill>
                  <a:srgbClr val="FF0000"/>
                </a:solidFill>
                <a:latin typeface="+mj-lt"/>
              </a:rPr>
              <a:t> models </a:t>
            </a:r>
            <a:r>
              <a:rPr lang="en-US" sz="2400" kern="0" dirty="0" smtClean="0">
                <a:solidFill>
                  <a:srgbClr val="093B37"/>
                </a:solidFill>
                <a:latin typeface="+mj-lt"/>
              </a:rPr>
              <a:t>should have a stronger </a:t>
            </a:r>
            <a:r>
              <a:rPr lang="en-US" sz="2400" b="1" kern="0" dirty="0" smtClean="0">
                <a:solidFill>
                  <a:srgbClr val="093B37"/>
                </a:solidFill>
                <a:latin typeface="+mj-lt"/>
              </a:rPr>
              <a:t>bottom-up</a:t>
            </a:r>
            <a:r>
              <a:rPr lang="en-US" sz="2400" kern="0" dirty="0" smtClean="0">
                <a:solidFill>
                  <a:srgbClr val="093B37"/>
                </a:solidFill>
                <a:latin typeface="+mj-lt"/>
              </a:rPr>
              <a:t> component (high resolution), </a:t>
            </a:r>
            <a:r>
              <a:rPr lang="en-US" sz="2400" b="1" kern="0" dirty="0" smtClean="0">
                <a:solidFill>
                  <a:srgbClr val="093B37"/>
                </a:solidFill>
                <a:latin typeface="+mj-lt"/>
              </a:rPr>
              <a:t>make use of AI tools </a:t>
            </a:r>
            <a:r>
              <a:rPr lang="en-US" sz="2400" kern="0" dirty="0" smtClean="0">
                <a:solidFill>
                  <a:srgbClr val="093B37"/>
                </a:solidFill>
                <a:latin typeface="+mj-lt"/>
              </a:rPr>
              <a:t>(i.e. machine learning, machine reasoning), </a:t>
            </a:r>
            <a:r>
              <a:rPr lang="en-US" sz="2400" b="1" kern="0" dirty="0" smtClean="0">
                <a:solidFill>
                  <a:srgbClr val="093B37"/>
                </a:solidFill>
                <a:latin typeface="+mj-lt"/>
              </a:rPr>
              <a:t>rely on 'big (unstructured) data</a:t>
            </a:r>
            <a:r>
              <a:rPr lang="en-US" sz="2400" kern="0" dirty="0" smtClean="0">
                <a:solidFill>
                  <a:srgbClr val="093B37"/>
                </a:solidFill>
                <a:latin typeface="+mj-lt"/>
              </a:rPr>
              <a:t>', remain </a:t>
            </a:r>
            <a:r>
              <a:rPr lang="en-US" sz="2400" b="1" kern="0" dirty="0" smtClean="0">
                <a:solidFill>
                  <a:srgbClr val="093B37"/>
                </a:solidFill>
                <a:latin typeface="+mj-lt"/>
              </a:rPr>
              <a:t>open-source</a:t>
            </a:r>
            <a:r>
              <a:rPr lang="en-US" sz="2400" kern="0" dirty="0" smtClean="0">
                <a:solidFill>
                  <a:srgbClr val="093B37"/>
                </a:solidFill>
                <a:latin typeface="+mj-lt"/>
              </a:rPr>
              <a:t> and be </a:t>
            </a:r>
            <a:r>
              <a:rPr lang="en-US" sz="2400" b="1" kern="0" dirty="0" smtClean="0">
                <a:solidFill>
                  <a:srgbClr val="093B37"/>
                </a:solidFill>
                <a:latin typeface="+mj-lt"/>
              </a:rPr>
              <a:t>accessible online</a:t>
            </a:r>
          </a:p>
        </p:txBody>
      </p:sp>
      <p:sp>
        <p:nvSpPr>
          <p:cNvPr id="21" name="Tijdelijke aanduiding voor tekst 17"/>
          <p:cNvSpPr txBox="1">
            <a:spLocks/>
          </p:cNvSpPr>
          <p:nvPr/>
        </p:nvSpPr>
        <p:spPr>
          <a:xfrm>
            <a:off x="199820" y="305223"/>
            <a:ext cx="11765698" cy="90300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3600" b="0" i="0" kern="1200">
                <a:solidFill>
                  <a:schemeClr val="bg1"/>
                </a:solidFill>
                <a:latin typeface="Verdana"/>
                <a:ea typeface="+mn-ea"/>
                <a:cs typeface="Verdana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3600" b="1" i="0" kern="1200">
                <a:solidFill>
                  <a:schemeClr val="bg1"/>
                </a:solidFill>
                <a:latin typeface="Verdana Standaard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 smtClean="0"/>
              <a:t>Some reflections: the role of BESTMAP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100417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976331" y="3648205"/>
            <a:ext cx="6288021" cy="356859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buNone/>
            </a:pPr>
            <a:r>
              <a:rPr lang="en-GB" sz="3600" b="1" i="0" kern="0" dirty="0" smtClean="0">
                <a:solidFill>
                  <a:schemeClr val="tx1"/>
                </a:solidFill>
              </a:rPr>
              <a:t>THANK YOU !</a:t>
            </a:r>
          </a:p>
          <a:p>
            <a:pPr marL="0" indent="0" algn="ctr">
              <a:buNone/>
            </a:pPr>
            <a:r>
              <a:rPr lang="en-GB" sz="1400" b="1" i="0" kern="0" dirty="0" smtClean="0">
                <a:solidFill>
                  <a:schemeClr val="tx1"/>
                </a:solidFill>
                <a:hlinkClick r:id="rId3"/>
              </a:rPr>
              <a:t>ignacio.perez-dominguez@ec.europa.eu</a:t>
            </a:r>
            <a:r>
              <a:rPr lang="en-GB" sz="1400" b="1" i="0" kern="0" dirty="0" smtClean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805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RC-presentation_new-style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  <a:ln>
          <a:noFill/>
        </a:ln>
      </a:spPr>
      <a:bodyPr vert="horz"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JRC-presentation_new-style-Template" id="{A3811EC4-3CF2-294F-BA10-98A1FEBF725B}" vid="{04E8B2B6-6122-9247-9072-895CAD7B6100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8801</TotalTime>
  <Words>372</Words>
  <Application>Microsoft Office PowerPoint</Application>
  <PresentationFormat>Widescreen</PresentationFormat>
  <Paragraphs>98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Verdana</vt:lpstr>
      <vt:lpstr>Verdana </vt:lpstr>
      <vt:lpstr>Verdana Standaard</vt:lpstr>
      <vt:lpstr>JRC-presentation_new-style_template</vt:lpstr>
      <vt:lpstr>Modelling Agricultural and rural policies  in the JRC and DG-AGRI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PRIMAVERA Joris (JRC-PETTEN)</dc:creator>
  <cp:lastModifiedBy>Gabriela Popova</cp:lastModifiedBy>
  <cp:revision>428</cp:revision>
  <cp:lastPrinted>2018-03-05T09:29:00Z</cp:lastPrinted>
  <dcterms:created xsi:type="dcterms:W3CDTF">2017-04-24T08:06:23Z</dcterms:created>
  <dcterms:modified xsi:type="dcterms:W3CDTF">2020-09-18T13:44:13Z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UpdateToken">
    <vt:lpwstr>3</vt:lpwstr>
  </property>
  <property fmtid="{D5CDD505-2E9C-101B-9397-08002B2CF9AE}" pid="3" name="Offisync_ServerID">
    <vt:lpwstr>0d3b22a6-6203-4efc-8e8e-b5279256493b</vt:lpwstr>
  </property>
  <property fmtid="{D5CDD505-2E9C-101B-9397-08002B2CF9AE}" pid="4" name="Jive_VersionGuid">
    <vt:lpwstr>ad3e4aa4-c18c-4c1e-b030-14ca834baf32</vt:lpwstr>
  </property>
  <property fmtid="{D5CDD505-2E9C-101B-9397-08002B2CF9AE}" pid="5" name="Offisync_UniqueId">
    <vt:lpwstr>127154</vt:lpwstr>
  </property>
  <property fmtid="{D5CDD505-2E9C-101B-9397-08002B2CF9AE}" pid="6" name="Offisync_ProviderInitializationData">
    <vt:lpwstr>https://connected.cnect.cec.eu.int</vt:lpwstr>
  </property>
  <property fmtid="{D5CDD505-2E9C-101B-9397-08002B2CF9AE}" pid="7" name="Jive_LatestUserAccountName">
    <vt:lpwstr>mbarero</vt:lpwstr>
  </property>
  <property fmtid="{D5CDD505-2E9C-101B-9397-08002B2CF9AE}" pid="8" name="Jive_ModifiedButNotPublished">
    <vt:lpwstr>True</vt:lpwstr>
  </property>
</Properties>
</file>