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7" r:id="rId2"/>
    <p:sldId id="256" r:id="rId3"/>
    <p:sldId id="258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Φωτεινό στυλ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0E4144F-DA10-4FD4-9005-7B2ADA8E7A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DA4470-A150-43B6-BF07-E0B17ED58D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A3943-2C4A-4281-8292-903918CA09B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8EAF1D8-53C8-4D91-88D4-B9A0195E72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D0F48A-157E-4E73-BBCC-D698C12656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E96A1-EF24-42C2-B9D9-A1FE8A162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321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08745-A51F-4343-8CA7-1BB24DD96F18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E8597-E6A8-491D-BB31-8EF8CBF5F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040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Εικόνα που περιέχει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259EBD9-CE69-4246-9485-501F45294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13E86D14-7F4F-4F0A-8D58-5F8B5FD0086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317182" y="4608801"/>
            <a:ext cx="2533073" cy="1819708"/>
          </a:xfrm>
        </p:spPr>
        <p:txBody>
          <a:bodyPr>
            <a:normAutofit/>
          </a:bodyPr>
          <a:lstStyle>
            <a:lvl1pPr marL="0" indent="0">
              <a:buNone/>
              <a:defRPr lang="en-US" sz="3200" b="1" kern="1200" dirty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Company Logo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CDBE2EA6-329C-410B-A994-E8DD0E886C7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60079" y="4522715"/>
            <a:ext cx="5357812" cy="511103"/>
          </a:xfrm>
        </p:spPr>
        <p:txBody>
          <a:bodyPr>
            <a:noAutofit/>
          </a:bodyPr>
          <a:lstStyle>
            <a:lvl1pPr marL="0" indent="0">
              <a:buNone/>
              <a:defRPr lang="en-US" sz="3200" b="1" kern="1200" dirty="0" smtClean="0">
                <a:solidFill>
                  <a:schemeClr val="bg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 Meeting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D44FA94F-DD89-4E3B-A679-D2F09165FA3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860079" y="5171533"/>
            <a:ext cx="5357812" cy="511103"/>
          </a:xfrm>
        </p:spPr>
        <p:txBody>
          <a:bodyPr>
            <a:noAutofit/>
          </a:bodyPr>
          <a:lstStyle>
            <a:lvl1pPr marL="0" indent="0">
              <a:buNone/>
              <a:defRPr lang="en-US" sz="3200" b="1" kern="1200" dirty="0" smtClean="0">
                <a:solidFill>
                  <a:schemeClr val="bg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7CEF34BF-150B-4F50-8A8E-A8F4A9554EB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891253" y="6088276"/>
            <a:ext cx="5357812" cy="377177"/>
          </a:xfrm>
        </p:spPr>
        <p:txBody>
          <a:bodyPr>
            <a:noAutofit/>
          </a:bodyPr>
          <a:lstStyle>
            <a:lvl1pPr marL="0" indent="0">
              <a:buNone/>
              <a:defRPr lang="en-US" sz="2800" b="1" kern="1200" dirty="0" smtClean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Name, Company</a:t>
            </a:r>
          </a:p>
        </p:txBody>
      </p:sp>
    </p:spTree>
    <p:extLst>
      <p:ext uri="{BB962C8B-B14F-4D97-AF65-F5344CB8AC3E}">
        <p14:creationId xmlns:p14="http://schemas.microsoft.com/office/powerpoint/2010/main" val="172020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4400" b="1" kern="1200" dirty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536A-BD37-4276-A3FD-24004B32BA03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0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52DBC6C7-C978-4D15-BB58-63E2D26199B4}" type="datetime1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3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E04A4-FABB-44A5-9319-AA7A6C2971B3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11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8510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E7E2-6C70-4640-A3B9-AC0C66FEF247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24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2A0F-FA5F-4C07-8EE6-4EA02DA0F20E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30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3E6E-17B9-49C4-BD10-96415CF50470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1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39CA-1684-456E-A52F-597D939F8A3E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2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10" descr="Εικόνα που περιέχει δρόμος, παιχνίδι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0B417EEC-B8C5-479B-8BDB-57D74C7CE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3017" y="1006764"/>
            <a:ext cx="9873673" cy="495992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merican Typewriter" panose="02090604020004020304"/>
              </a:defRPr>
            </a:lvl1pPr>
            <a:lvl2pPr>
              <a:defRPr>
                <a:solidFill>
                  <a:schemeClr val="bg1"/>
                </a:solidFill>
                <a:latin typeface="American Typewriter" panose="02090604020004020304"/>
              </a:defRPr>
            </a:lvl2pPr>
            <a:lvl3pPr>
              <a:defRPr>
                <a:solidFill>
                  <a:schemeClr val="bg1"/>
                </a:solidFill>
                <a:latin typeface="American Typewriter" panose="02090604020004020304"/>
              </a:defRPr>
            </a:lvl3pPr>
            <a:lvl4pPr>
              <a:defRPr>
                <a:solidFill>
                  <a:schemeClr val="bg1"/>
                </a:solidFill>
                <a:latin typeface="American Typewriter" panose="02090604020004020304"/>
              </a:defRPr>
            </a:lvl4pPr>
            <a:lvl5pPr>
              <a:defRPr>
                <a:solidFill>
                  <a:schemeClr val="bg1"/>
                </a:solidFill>
                <a:latin typeface="American Typewriter" panose="020906040200040203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296EE270-AB72-42AE-BF2E-BB810A18B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8755-7978-440A-81D7-2746FA73EE08}" type="datetime1">
              <a:rPr lang="en-US" smtClean="0"/>
              <a:t>9/18/2020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1F0ECF37-09A9-4DC4-BCDC-5ABC8E40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D406252E-2037-438C-A524-83A6E36D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6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7" descr="Εικόνα που περιέχει χλόη, υπαίθριος, υπογραφή, πεδί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68A69BB-9D75-4504-A67C-3BDDC94E1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51924" y="307470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chemeClr val="bg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6C9E-B7B6-4335-874C-D5BA0196CAD7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cv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761A1DE-DEC9-4185-8ABE-BF5852E4B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381" y="250031"/>
            <a:ext cx="10402455" cy="1126187"/>
          </a:xfrm>
        </p:spPr>
        <p:txBody>
          <a:bodyPr>
            <a:normAutofit/>
          </a:bodyPr>
          <a:lstStyle>
            <a:lvl1pPr>
              <a:defRPr lang="en-US" sz="4400" b="1" kern="1200" dirty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</a:lstStyle>
          <a:p>
            <a:r>
              <a:rPr lang="en-US" dirty="0"/>
              <a:t>WP Description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78762F3-322A-4B98-BDC2-613104549B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6381" y="1586706"/>
            <a:ext cx="7428346" cy="3684588"/>
          </a:xfrm>
        </p:spPr>
        <p:txBody>
          <a:bodyPr/>
          <a:lstStyle>
            <a:lvl1pPr>
              <a:defRPr sz="3200" b="1">
                <a:latin typeface="American Typewriter" panose="02090604020004020304"/>
              </a:defRPr>
            </a:lvl1pPr>
            <a:lvl2pPr>
              <a:defRPr sz="3200" b="1">
                <a:latin typeface="American Typewriter" panose="02090604020004020304"/>
              </a:defRPr>
            </a:lvl2pPr>
            <a:lvl3pPr marL="738188" indent="-276225">
              <a:defRPr sz="3200" b="1">
                <a:latin typeface="American Typewriter" panose="02090604020004020304"/>
              </a:defRPr>
            </a:lvl3pPr>
            <a:lvl4pPr>
              <a:defRPr sz="3200" b="1">
                <a:latin typeface="American Typewriter" panose="02090604020004020304"/>
              </a:defRPr>
            </a:lvl4pPr>
            <a:lvl5pPr>
              <a:defRPr sz="3200" b="1">
                <a:latin typeface="American Typewriter" panose="02090604020004020304"/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1</a:t>
            </a:r>
          </a:p>
          <a:p>
            <a:pPr lvl="2"/>
            <a:r>
              <a:rPr lang="en-US" dirty="0"/>
              <a:t>Subtitle 2</a:t>
            </a:r>
          </a:p>
          <a:p>
            <a:pPr lvl="3"/>
            <a:r>
              <a:rPr lang="en-US" dirty="0"/>
              <a:t>Task 1.1</a:t>
            </a:r>
          </a:p>
        </p:txBody>
      </p:sp>
    </p:spTree>
    <p:extLst>
      <p:ext uri="{BB962C8B-B14F-4D97-AF65-F5344CB8AC3E}">
        <p14:creationId xmlns:p14="http://schemas.microsoft.com/office/powerpoint/2010/main" val="226523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6" descr="Εικόνα που περιέχει χλόη, λουλούδι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4B130827-6E45-49C6-8BDF-5641352E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381" y="434108"/>
            <a:ext cx="7502237" cy="905165"/>
          </a:xfrm>
        </p:spPr>
        <p:txBody>
          <a:bodyPr>
            <a:normAutofit/>
          </a:bodyPr>
          <a:lstStyle>
            <a:lvl1pPr>
              <a:defRPr lang="en-US" sz="4400" b="1" kern="1200" dirty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</a:lstStyle>
          <a:p>
            <a:r>
              <a:rPr lang="en-US" dirty="0"/>
              <a:t>WP Description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3D282D1E-D1BE-4EB5-A3C7-5857AF4430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6381" y="1586706"/>
            <a:ext cx="7428346" cy="3684588"/>
          </a:xfrm>
        </p:spPr>
        <p:txBody>
          <a:bodyPr/>
          <a:lstStyle>
            <a:lvl1pPr>
              <a:defRPr sz="3200" b="1">
                <a:latin typeface="American Typewriter" panose="02090604020004020304"/>
              </a:defRPr>
            </a:lvl1pPr>
            <a:lvl2pPr>
              <a:defRPr sz="3200" b="1">
                <a:latin typeface="American Typewriter" panose="02090604020004020304"/>
              </a:defRPr>
            </a:lvl2pPr>
            <a:lvl3pPr marL="738188" indent="-276225">
              <a:defRPr sz="3200" b="1">
                <a:latin typeface="American Typewriter" panose="02090604020004020304"/>
              </a:defRPr>
            </a:lvl3pPr>
            <a:lvl4pPr>
              <a:defRPr sz="3200" b="1">
                <a:latin typeface="American Typewriter" panose="02090604020004020304"/>
              </a:defRPr>
            </a:lvl4pPr>
            <a:lvl5pPr>
              <a:defRPr sz="3200" b="1">
                <a:latin typeface="American Typewriter" panose="02090604020004020304"/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1</a:t>
            </a:r>
          </a:p>
          <a:p>
            <a:pPr lvl="2"/>
            <a:r>
              <a:rPr lang="en-US" dirty="0"/>
              <a:t>Subtitle 2</a:t>
            </a:r>
          </a:p>
          <a:p>
            <a:pPr lvl="3"/>
            <a:r>
              <a:rPr lang="en-US" dirty="0"/>
              <a:t>Task 1.1</a:t>
            </a:r>
          </a:p>
        </p:txBody>
      </p:sp>
    </p:spTree>
    <p:extLst>
      <p:ext uri="{BB962C8B-B14F-4D97-AF65-F5344CB8AC3E}">
        <p14:creationId xmlns:p14="http://schemas.microsoft.com/office/powerpoint/2010/main" val="413260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6">
            <a:extLst>
              <a:ext uri="{FF2B5EF4-FFF2-40B4-BE49-F238E27FC236}">
                <a16:creationId xmlns:a16="http://schemas.microsoft.com/office/drawing/2014/main" xmlns="" id="{A410CEE2-F64B-4858-BB04-9F50978AF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64" y="136523"/>
            <a:ext cx="7594600" cy="1325563"/>
          </a:xfrm>
        </p:spPr>
        <p:txBody>
          <a:bodyPr>
            <a:normAutofit/>
          </a:bodyPr>
          <a:lstStyle>
            <a:lvl1pPr>
              <a:defRPr lang="en-US" sz="4400" b="1" kern="1200" dirty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0964" y="1455590"/>
            <a:ext cx="4408054" cy="241444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merican Typewriter" panose="02090604020004020304"/>
              </a:defRPr>
            </a:lvl1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72184" y="1455590"/>
            <a:ext cx="3043380" cy="4640410"/>
          </a:xfrm>
        </p:spPr>
        <p:txBody>
          <a:bodyPr>
            <a:normAutofit/>
          </a:bodyPr>
          <a:lstStyle>
            <a:lvl1pPr marL="0" indent="0">
              <a:buNone/>
              <a:defRPr lang="en-US" sz="2800" kern="1200" dirty="0">
                <a:solidFill>
                  <a:schemeClr val="bg1"/>
                </a:solidFill>
                <a:latin typeface="American Typewriter" panose="02090604020004020304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536A-BD37-4276-A3FD-24004B32BA03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AC8ACD54-B2DA-48EA-9020-A37EDFA802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0964" y="3954026"/>
            <a:ext cx="2145145" cy="2141974"/>
          </a:xfrm>
        </p:spPr>
        <p:txBody>
          <a:bodyPr>
            <a:normAutofit/>
          </a:bodyPr>
          <a:lstStyle>
            <a:lvl1pPr marL="0" indent="0">
              <a:buNone/>
              <a:defRPr lang="en-US" sz="2800" kern="1200" dirty="0">
                <a:solidFill>
                  <a:schemeClr val="bg1"/>
                </a:solidFill>
                <a:latin typeface="American Typewriter" panose="02090604020004020304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B3F34E76-CAB5-442F-BDDD-3B154CC67C6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2583873" y="3968743"/>
            <a:ext cx="2145145" cy="2141974"/>
          </a:xfrm>
        </p:spPr>
        <p:txBody>
          <a:bodyPr>
            <a:normAutofit/>
          </a:bodyPr>
          <a:lstStyle>
            <a:lvl1pPr marL="0" indent="0">
              <a:buNone/>
              <a:defRPr lang="en-US" sz="2800" kern="1200" dirty="0">
                <a:solidFill>
                  <a:schemeClr val="bg1"/>
                </a:solidFill>
                <a:latin typeface="American Typewriter" panose="02090604020004020304"/>
                <a:ea typeface="+mn-ea"/>
                <a:cs typeface="+mn-cs"/>
              </a:defRPr>
            </a:lvl1pPr>
          </a:lstStyle>
          <a:p>
            <a:pPr lvl="0"/>
            <a:r>
              <a:rPr lang="en-US" sz="2800" kern="1200" dirty="0">
                <a:solidFill>
                  <a:schemeClr val="bg1"/>
                </a:solidFill>
                <a:latin typeface="American Typewriter" panose="02090604020004020304"/>
                <a:ea typeface="+mn-ea"/>
                <a:cs typeface="+mn-cs"/>
              </a:rPr>
              <a:t>Image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7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3B4E38-CE97-4896-A075-6AE0C33C89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57908" y="1455588"/>
            <a:ext cx="2496127" cy="2783901"/>
          </a:xfrm>
        </p:spPr>
        <p:txBody>
          <a:bodyPr>
            <a:normAutofit/>
          </a:bodyPr>
          <a:lstStyle>
            <a:lvl1pPr marL="0" indent="0">
              <a:buNone/>
              <a:defRPr lang="en-US" sz="2800" kern="1200" dirty="0">
                <a:solidFill>
                  <a:schemeClr val="bg1"/>
                </a:solidFill>
                <a:latin typeface="American Typewriter" panose="02090604020004020304"/>
                <a:ea typeface="+mn-ea"/>
                <a:cs typeface="+mn-cs"/>
              </a:defRPr>
            </a:lvl1pPr>
          </a:lstStyle>
          <a:p>
            <a:pPr lvl="0"/>
            <a:r>
              <a:rPr lang="en-US" sz="2800" kern="1200" dirty="0">
                <a:solidFill>
                  <a:schemeClr val="bg1"/>
                </a:solidFill>
                <a:latin typeface="American Typewriter" panose="02090604020004020304"/>
                <a:ea typeface="+mn-ea"/>
                <a:cs typeface="+mn-cs"/>
              </a:rPr>
              <a:t>Image 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367" y="1455590"/>
            <a:ext cx="2399142" cy="2783901"/>
          </a:xfrm>
        </p:spPr>
        <p:txBody>
          <a:bodyPr>
            <a:normAutofit/>
          </a:bodyPr>
          <a:lstStyle>
            <a:lvl1pPr marL="0" indent="0">
              <a:buNone/>
              <a:defRPr lang="en-US" sz="2800" kern="1200" dirty="0">
                <a:solidFill>
                  <a:schemeClr val="bg1"/>
                </a:solidFill>
                <a:latin typeface="American Typewriter" panose="02090604020004020304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2536A-BD37-4276-A3FD-24004B32BA03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AC8ACD54-B2DA-48EA-9020-A37EDFA802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407730" y="1461933"/>
            <a:ext cx="2369124" cy="2777556"/>
          </a:xfrm>
        </p:spPr>
        <p:txBody>
          <a:bodyPr>
            <a:normAutofit/>
          </a:bodyPr>
          <a:lstStyle>
            <a:lvl1pPr marL="0" indent="0">
              <a:buNone/>
              <a:defRPr lang="en-US" sz="2800" kern="1200" dirty="0">
                <a:solidFill>
                  <a:schemeClr val="bg1"/>
                </a:solidFill>
                <a:latin typeface="American Typewriter" panose="02090604020004020304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B3F34E76-CAB5-442F-BDDD-3B154CC67C6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391074" y="1461932"/>
            <a:ext cx="2443018" cy="2777557"/>
          </a:xfrm>
        </p:spPr>
        <p:txBody>
          <a:bodyPr>
            <a:normAutofit/>
          </a:bodyPr>
          <a:lstStyle>
            <a:lvl1pPr marL="0" indent="0">
              <a:buNone/>
              <a:defRPr lang="en-US" sz="2800" kern="1200" dirty="0">
                <a:solidFill>
                  <a:schemeClr val="bg1"/>
                </a:solidFill>
                <a:latin typeface="American Typewriter" panose="02090604020004020304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D10612A6-A9C8-4D67-BFE2-EFF34C070C3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57908" y="4520658"/>
            <a:ext cx="2496312" cy="511103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description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2988944C-5CCE-493D-A614-BB0A62CF5E6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394367" y="4531266"/>
            <a:ext cx="2496312" cy="511103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description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651869ED-93CC-4E37-8067-964AC9FE7EE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6407730" y="4531266"/>
            <a:ext cx="2496312" cy="511103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description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xmlns="" id="{05393329-BC39-4605-AF25-D85C8CBDD502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391074" y="4541874"/>
            <a:ext cx="2496312" cy="511103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description</a:t>
            </a:r>
          </a:p>
        </p:txBody>
      </p:sp>
    </p:spTree>
    <p:extLst>
      <p:ext uri="{BB962C8B-B14F-4D97-AF65-F5344CB8AC3E}">
        <p14:creationId xmlns:p14="http://schemas.microsoft.com/office/powerpoint/2010/main" val="111155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761A1DE-DEC9-4185-8ABE-BF5852E4B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381" y="250032"/>
            <a:ext cx="10402455" cy="1098478"/>
          </a:xfrm>
        </p:spPr>
        <p:txBody>
          <a:bodyPr>
            <a:normAutofit/>
          </a:bodyPr>
          <a:lstStyle>
            <a:lvl1pPr>
              <a:defRPr lang="en-US" sz="4400" b="1" kern="1200" dirty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</a:lstStyle>
          <a:p>
            <a:r>
              <a:rPr lang="en-US" dirty="0"/>
              <a:t>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B9DF0FC6-1DFC-4053-B7AB-A509C9C917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6381" y="1586706"/>
            <a:ext cx="7428346" cy="3684588"/>
          </a:xfrm>
        </p:spPr>
        <p:txBody>
          <a:bodyPr/>
          <a:lstStyle>
            <a:lvl1pPr>
              <a:defRPr sz="3200" b="1">
                <a:latin typeface="American Typewriter" panose="02090604020004020304"/>
              </a:defRPr>
            </a:lvl1pPr>
            <a:lvl2pPr>
              <a:defRPr sz="3200" b="1">
                <a:latin typeface="American Typewriter" panose="02090604020004020304"/>
              </a:defRPr>
            </a:lvl2pPr>
            <a:lvl3pPr marL="738188" indent="-276225">
              <a:defRPr sz="3200" b="1">
                <a:latin typeface="American Typewriter" panose="02090604020004020304"/>
              </a:defRPr>
            </a:lvl3pPr>
            <a:lvl4pPr>
              <a:defRPr sz="3200" b="1">
                <a:latin typeface="American Typewriter" panose="02090604020004020304"/>
              </a:defRPr>
            </a:lvl4pPr>
            <a:lvl5pPr>
              <a:defRPr sz="3200" b="1">
                <a:latin typeface="American Typewriter" panose="02090604020004020304"/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1</a:t>
            </a:r>
          </a:p>
          <a:p>
            <a:pPr lvl="2"/>
            <a:r>
              <a:rPr lang="en-US" dirty="0"/>
              <a:t>Subtitle 2</a:t>
            </a:r>
          </a:p>
          <a:p>
            <a:pPr lvl="3"/>
            <a:r>
              <a:rPr lang="en-US" dirty="0"/>
              <a:t>Task 1.1</a:t>
            </a:r>
          </a:p>
        </p:txBody>
      </p:sp>
    </p:spTree>
    <p:extLst>
      <p:ext uri="{BB962C8B-B14F-4D97-AF65-F5344CB8AC3E}">
        <p14:creationId xmlns:p14="http://schemas.microsoft.com/office/powerpoint/2010/main" val="888460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8" descr="Εικόνα που περιέχει φαγητό, υπογραφή, χλόη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93D5F5B1-ED13-46AC-A812-F4C1666A3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92D5-52CC-4D2B-B72E-5136511508D9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8B79C5-E701-484E-97C6-095DAA8B290B}"/>
              </a:ext>
            </a:extLst>
          </p:cNvPr>
          <p:cNvSpPr txBox="1"/>
          <p:nvPr userDrawn="1"/>
        </p:nvSpPr>
        <p:spPr>
          <a:xfrm>
            <a:off x="3764017" y="4950373"/>
            <a:ext cx="466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erican Typewriter" panose="02090604020004020304" pitchFamily="18" charset="0"/>
              </a:rPr>
              <a:t>info@agricore-project.eu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F3D38ABC-BFCB-4E84-BBDF-FCB8E1DDE948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57907" y="4520658"/>
            <a:ext cx="2967183" cy="374299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xmlns="" id="{2ED446E6-FD74-498C-9D47-717468AED14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57908" y="4894957"/>
            <a:ext cx="2967182" cy="373983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Contact Info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0770003B-7BCA-4084-BCD6-4AFA7268ED6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57907" y="5268940"/>
            <a:ext cx="2967181" cy="461665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406743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F9056-F8B6-4B1E-8B45-851DB5924E60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2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  <p:sldLayoutId id="2147483678" r:id="rId5"/>
    <p:sldLayoutId id="2147483664" r:id="rId6"/>
    <p:sldLayoutId id="2147483676" r:id="rId7"/>
    <p:sldLayoutId id="2147483677" r:id="rId8"/>
    <p:sldLayoutId id="2147483667" r:id="rId9"/>
    <p:sldLayoutId id="2147483675" r:id="rId10"/>
    <p:sldLayoutId id="2147483665" r:id="rId11"/>
    <p:sldLayoutId id="2147483666" r:id="rId12"/>
    <p:sldLayoutId id="2147483668" r:id="rId13"/>
    <p:sldLayoutId id="2147483669" r:id="rId14"/>
    <p:sldLayoutId id="2147483670" r:id="rId15"/>
    <p:sldLayoutId id="2147483671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grimodels-cluster.eu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CEC9F6-B354-4B46-8116-2D806D660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2086" y="4522715"/>
            <a:ext cx="5357812" cy="511103"/>
          </a:xfrm>
        </p:spPr>
        <p:txBody>
          <a:bodyPr/>
          <a:lstStyle/>
          <a:p>
            <a:r>
              <a:rPr lang="en-US" sz="2400" dirty="0" err="1"/>
              <a:t>BestMap</a:t>
            </a:r>
            <a:r>
              <a:rPr lang="en-US" sz="2400" dirty="0"/>
              <a:t> Stakeholders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96A6DA-AA02-4722-9295-8C49EB08926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832086" y="5171533"/>
            <a:ext cx="5357812" cy="511103"/>
          </a:xfrm>
        </p:spPr>
        <p:txBody>
          <a:bodyPr/>
          <a:lstStyle/>
          <a:p>
            <a:r>
              <a:rPr lang="en-US" dirty="0"/>
              <a:t>15/07/2020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2ED3F1-3EAF-42FB-B620-DEED5D30D2D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853929" y="6097607"/>
            <a:ext cx="5357812" cy="377177"/>
          </a:xfrm>
        </p:spPr>
        <p:txBody>
          <a:bodyPr/>
          <a:lstStyle/>
          <a:p>
            <a:r>
              <a:rPr lang="en-US" dirty="0"/>
              <a:t>Carlos Leyva, IDENER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1E2C000-768A-47D7-AF88-0C0C797C9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19" y="5053885"/>
            <a:ext cx="2578501" cy="924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9509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773F1ED-B101-4564-9F6A-2300F591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Underlying concept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0F41EB-FA0D-47F9-911F-5F814021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6C9E-B7B6-4335-874C-D5BA0196CAD7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0FB7FA-45C4-408E-ABC1-D44D39CE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5E419C-C98C-4D4A-8BD2-93BB4433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71546E2-4B8F-4263-BF71-58ED47B3F52D}"/>
              </a:ext>
            </a:extLst>
          </p:cNvPr>
          <p:cNvSpPr/>
          <p:nvPr/>
        </p:nvSpPr>
        <p:spPr>
          <a:xfrm>
            <a:off x="589512" y="5091000"/>
            <a:ext cx="2199868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Advanced population concept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2D76672-C63F-48AE-8500-8003D965B5A6}"/>
              </a:ext>
            </a:extLst>
          </p:cNvPr>
          <p:cNvSpPr/>
          <p:nvPr/>
        </p:nvSpPr>
        <p:spPr>
          <a:xfrm>
            <a:off x="3329048" y="5091000"/>
            <a:ext cx="2128174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Agent-based model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A8448A5-D80E-48AD-B686-C9E2A1EAB1B3}"/>
              </a:ext>
            </a:extLst>
          </p:cNvPr>
          <p:cNvSpPr/>
          <p:nvPr/>
        </p:nvSpPr>
        <p:spPr>
          <a:xfrm>
            <a:off x="5996890" y="5090999"/>
            <a:ext cx="2542415" cy="630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 user friendly </a:t>
            </a:r>
          </a:p>
          <a:p>
            <a:pPr algn="ctr"/>
            <a:r>
              <a:rPr lang="en-GB" dirty="0"/>
              <a:t>interface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BE724DD-17EF-4630-A8CD-39FFEE888F9A}"/>
              </a:ext>
            </a:extLst>
          </p:cNvPr>
          <p:cNvSpPr/>
          <p:nvPr/>
        </p:nvSpPr>
        <p:spPr>
          <a:xfrm>
            <a:off x="9078973" y="5091001"/>
            <a:ext cx="2542415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Highly modular &amp;</a:t>
            </a:r>
          </a:p>
          <a:p>
            <a:pPr algn="ctr"/>
            <a:r>
              <a:rPr lang="en-GB" dirty="0"/>
              <a:t>customisable architecture.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0409B2A-120B-4EA9-BA72-9BAF47102E7B}"/>
              </a:ext>
            </a:extLst>
          </p:cNvPr>
          <p:cNvSpPr/>
          <p:nvPr/>
        </p:nvSpPr>
        <p:spPr>
          <a:xfrm>
            <a:off x="473009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2F27DA6-33D1-40F2-A3C5-14D892CA42E7}"/>
              </a:ext>
            </a:extLst>
          </p:cNvPr>
          <p:cNvSpPr/>
          <p:nvPr/>
        </p:nvSpPr>
        <p:spPr>
          <a:xfrm>
            <a:off x="3177499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5C015E3-8816-4199-952A-1E258BFA38D2}"/>
              </a:ext>
            </a:extLst>
          </p:cNvPr>
          <p:cNvSpPr/>
          <p:nvPr/>
        </p:nvSpPr>
        <p:spPr>
          <a:xfrm>
            <a:off x="5845341" y="5570801"/>
            <a:ext cx="303097" cy="2981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5BB2919-FFE5-4291-984A-4CBAA5762064}"/>
              </a:ext>
            </a:extLst>
          </p:cNvPr>
          <p:cNvSpPr/>
          <p:nvPr/>
        </p:nvSpPr>
        <p:spPr>
          <a:xfrm>
            <a:off x="8927424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E1C9DCD-A7C6-4EC6-963A-4F6F9CFEBDF0}"/>
              </a:ext>
            </a:extLst>
          </p:cNvPr>
          <p:cNvSpPr/>
          <p:nvPr/>
        </p:nvSpPr>
        <p:spPr>
          <a:xfrm>
            <a:off x="3917652" y="1996016"/>
            <a:ext cx="2741767" cy="5466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Maps representation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B6F76762-C0EF-4B84-A812-784EEA9BD8F4}"/>
              </a:ext>
            </a:extLst>
          </p:cNvPr>
          <p:cNvSpPr/>
          <p:nvPr/>
        </p:nvSpPr>
        <p:spPr>
          <a:xfrm>
            <a:off x="3917652" y="2863940"/>
            <a:ext cx="2741767" cy="5466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Big-data analytics representation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E7DE450-3C38-4779-B82A-2D9E40C2C576}"/>
              </a:ext>
            </a:extLst>
          </p:cNvPr>
          <p:cNvSpPr/>
          <p:nvPr/>
        </p:nvSpPr>
        <p:spPr>
          <a:xfrm>
            <a:off x="3917651" y="3764618"/>
            <a:ext cx="2741767" cy="5466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Cross-platform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E43911B-72F7-41B0-A6C3-C729D8AA05A3}"/>
              </a:ext>
            </a:extLst>
          </p:cNvPr>
          <p:cNvSpPr/>
          <p:nvPr/>
        </p:nvSpPr>
        <p:spPr>
          <a:xfrm>
            <a:off x="7962877" y="2393018"/>
            <a:ext cx="2741767" cy="5466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Desktop application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873D5DA7-4CA1-46B9-AD81-1C881B53C395}"/>
              </a:ext>
            </a:extLst>
          </p:cNvPr>
          <p:cNvSpPr/>
          <p:nvPr/>
        </p:nvSpPr>
        <p:spPr>
          <a:xfrm>
            <a:off x="7962877" y="3293695"/>
            <a:ext cx="2741767" cy="5466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Web technologies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A2857E0-7651-4DCA-938A-EC9FAD2F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55" y="1248274"/>
            <a:ext cx="2087373" cy="417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6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773F1ED-B101-4564-9F6A-2300F591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Underlying concept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0F41EB-FA0D-47F9-911F-5F814021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6C9E-B7B6-4335-874C-D5BA0196CAD7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0FB7FA-45C4-408E-ABC1-D44D39CE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5E419C-C98C-4D4A-8BD2-93BB4433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11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71546E2-4B8F-4263-BF71-58ED47B3F52D}"/>
              </a:ext>
            </a:extLst>
          </p:cNvPr>
          <p:cNvSpPr/>
          <p:nvPr/>
        </p:nvSpPr>
        <p:spPr>
          <a:xfrm>
            <a:off x="589512" y="5091000"/>
            <a:ext cx="2199868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Advanced population concept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2D76672-C63F-48AE-8500-8003D965B5A6}"/>
              </a:ext>
            </a:extLst>
          </p:cNvPr>
          <p:cNvSpPr/>
          <p:nvPr/>
        </p:nvSpPr>
        <p:spPr>
          <a:xfrm>
            <a:off x="3329048" y="5091000"/>
            <a:ext cx="2128174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Agent-based model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A8448A5-D80E-48AD-B686-C9E2A1EAB1B3}"/>
              </a:ext>
            </a:extLst>
          </p:cNvPr>
          <p:cNvSpPr/>
          <p:nvPr/>
        </p:nvSpPr>
        <p:spPr>
          <a:xfrm>
            <a:off x="5996890" y="5090999"/>
            <a:ext cx="2542415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 user friendly </a:t>
            </a:r>
          </a:p>
          <a:p>
            <a:pPr algn="ctr"/>
            <a:r>
              <a:rPr lang="en-GB" dirty="0"/>
              <a:t>interface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BE724DD-17EF-4630-A8CD-39FFEE888F9A}"/>
              </a:ext>
            </a:extLst>
          </p:cNvPr>
          <p:cNvSpPr/>
          <p:nvPr/>
        </p:nvSpPr>
        <p:spPr>
          <a:xfrm>
            <a:off x="9078973" y="5091001"/>
            <a:ext cx="2542415" cy="630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Highly modular &amp;</a:t>
            </a:r>
          </a:p>
          <a:p>
            <a:pPr algn="ctr"/>
            <a:r>
              <a:rPr lang="en-GB" dirty="0"/>
              <a:t>customisable architecture.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0409B2A-120B-4EA9-BA72-9BAF47102E7B}"/>
              </a:ext>
            </a:extLst>
          </p:cNvPr>
          <p:cNvSpPr/>
          <p:nvPr/>
        </p:nvSpPr>
        <p:spPr>
          <a:xfrm>
            <a:off x="473009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2F27DA6-33D1-40F2-A3C5-14D892CA42E7}"/>
              </a:ext>
            </a:extLst>
          </p:cNvPr>
          <p:cNvSpPr/>
          <p:nvPr/>
        </p:nvSpPr>
        <p:spPr>
          <a:xfrm>
            <a:off x="3177499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5C015E3-8816-4199-952A-1E258BFA38D2}"/>
              </a:ext>
            </a:extLst>
          </p:cNvPr>
          <p:cNvSpPr/>
          <p:nvPr/>
        </p:nvSpPr>
        <p:spPr>
          <a:xfrm>
            <a:off x="5845341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5BB2919-FFE5-4291-984A-4CBAA5762064}"/>
              </a:ext>
            </a:extLst>
          </p:cNvPr>
          <p:cNvSpPr/>
          <p:nvPr/>
        </p:nvSpPr>
        <p:spPr>
          <a:xfrm>
            <a:off x="8927424" y="5570801"/>
            <a:ext cx="303097" cy="2981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7D86A1-7CD8-4E4B-B7ED-41CE48571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22" y="1214841"/>
            <a:ext cx="6582838" cy="387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7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3BB3C35-001C-444C-AC1D-4FCA646A6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figures and outcomes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726612-6732-4BA5-BE1D-29740BF64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716A28-3CB5-4A0A-8D4C-E462BFA0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8A485E-01C9-41F3-904D-93791436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FE423E-B9E5-47D3-A5CE-16FE75AB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figures and outcomes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55B65A-D491-4E63-B0FB-93B21C60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CEC2FE-9E33-45A7-8012-6451BCDA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75FC1E-58D2-4801-84E3-74B64701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F7ECB1-D093-4219-A63E-0FE1805762EB}"/>
              </a:ext>
            </a:extLst>
          </p:cNvPr>
          <p:cNvSpPr/>
          <p:nvPr/>
        </p:nvSpPr>
        <p:spPr>
          <a:xfrm>
            <a:off x="488926" y="1554621"/>
            <a:ext cx="3309730" cy="83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11 WPs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0CD3C17-AEB9-4B31-B4C6-1D27C57707CA}"/>
              </a:ext>
            </a:extLst>
          </p:cNvPr>
          <p:cNvSpPr/>
          <p:nvPr/>
        </p:nvSpPr>
        <p:spPr>
          <a:xfrm>
            <a:off x="488926" y="3834571"/>
            <a:ext cx="3309730" cy="83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685 PM – 48 Months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5E460BB-07B4-44F1-85BF-4AF8AC979EB3}"/>
              </a:ext>
            </a:extLst>
          </p:cNvPr>
          <p:cNvSpPr/>
          <p:nvPr/>
        </p:nvSpPr>
        <p:spPr>
          <a:xfrm>
            <a:off x="488926" y="2701510"/>
            <a:ext cx="3309730" cy="83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10 Partners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A02FF8A-EEC9-48E2-AD17-BE4C5E239F1C}"/>
              </a:ext>
            </a:extLst>
          </p:cNvPr>
          <p:cNvSpPr/>
          <p:nvPr/>
        </p:nvSpPr>
        <p:spPr>
          <a:xfrm>
            <a:off x="488926" y="4921826"/>
            <a:ext cx="3309730" cy="83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71 Deliverables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FD5019A-EFA7-4EB0-9961-40E55E992448}"/>
              </a:ext>
            </a:extLst>
          </p:cNvPr>
          <p:cNvSpPr/>
          <p:nvPr/>
        </p:nvSpPr>
        <p:spPr>
          <a:xfrm>
            <a:off x="4073624" y="4921825"/>
            <a:ext cx="3710623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49 Public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344711E-065E-4BD9-ACF0-9A5091B74C32}"/>
              </a:ext>
            </a:extLst>
          </p:cNvPr>
          <p:cNvSpPr/>
          <p:nvPr/>
        </p:nvSpPr>
        <p:spPr>
          <a:xfrm>
            <a:off x="8062542" y="4921825"/>
            <a:ext cx="3491947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12 Confidential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1281685-1BB3-41FF-B8D6-16C12E74024D}"/>
              </a:ext>
            </a:extLst>
          </p:cNvPr>
          <p:cNvSpPr/>
          <p:nvPr/>
        </p:nvSpPr>
        <p:spPr>
          <a:xfrm>
            <a:off x="4073624" y="2701509"/>
            <a:ext cx="977347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6 countries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3C2A0F2-B1A8-450B-B5ED-A5714FFF290D}"/>
              </a:ext>
            </a:extLst>
          </p:cNvPr>
          <p:cNvSpPr/>
          <p:nvPr/>
        </p:nvSpPr>
        <p:spPr>
          <a:xfrm>
            <a:off x="5374328" y="2701510"/>
            <a:ext cx="977347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4</a:t>
            </a:r>
          </a:p>
          <a:p>
            <a:pPr algn="ctr"/>
            <a:r>
              <a:rPr lang="en-GB" sz="1600"/>
              <a:t>Univ.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DF563B6-531C-4A87-B9DF-D6E3F541C1DC}"/>
              </a:ext>
            </a:extLst>
          </p:cNvPr>
          <p:cNvSpPr/>
          <p:nvPr/>
        </p:nvSpPr>
        <p:spPr>
          <a:xfrm>
            <a:off x="6675032" y="2701510"/>
            <a:ext cx="977347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1</a:t>
            </a:r>
          </a:p>
          <a:p>
            <a:pPr algn="ctr"/>
            <a:r>
              <a:rPr lang="en-GB" sz="1600"/>
              <a:t>RTO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EED2F4F-9570-4A1C-8817-F3828ACCA03F}"/>
              </a:ext>
            </a:extLst>
          </p:cNvPr>
          <p:cNvSpPr/>
          <p:nvPr/>
        </p:nvSpPr>
        <p:spPr>
          <a:xfrm>
            <a:off x="7975736" y="2701510"/>
            <a:ext cx="977347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1</a:t>
            </a:r>
          </a:p>
          <a:p>
            <a:pPr algn="ctr"/>
            <a:r>
              <a:rPr lang="en-GB" sz="1600"/>
              <a:t>Large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1A36DCF-1F94-43D2-8B18-91963360D686}"/>
              </a:ext>
            </a:extLst>
          </p:cNvPr>
          <p:cNvSpPr/>
          <p:nvPr/>
        </p:nvSpPr>
        <p:spPr>
          <a:xfrm>
            <a:off x="9276440" y="2701510"/>
            <a:ext cx="977347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1</a:t>
            </a:r>
          </a:p>
          <a:p>
            <a:pPr algn="ctr"/>
            <a:r>
              <a:rPr lang="en-GB" sz="1600"/>
              <a:t>SME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6E02377-5B3A-4918-886D-B9D89D645FB7}"/>
              </a:ext>
            </a:extLst>
          </p:cNvPr>
          <p:cNvSpPr/>
          <p:nvPr/>
        </p:nvSpPr>
        <p:spPr>
          <a:xfrm>
            <a:off x="10577144" y="2701510"/>
            <a:ext cx="977347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1</a:t>
            </a:r>
          </a:p>
          <a:p>
            <a:pPr algn="ctr"/>
            <a:r>
              <a:rPr lang="en-GB" sz="1600"/>
              <a:t>Assoc.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7CDBBB0-7746-408F-A78E-4E59F2B921C6}"/>
              </a:ext>
            </a:extLst>
          </p:cNvPr>
          <p:cNvSpPr/>
          <p:nvPr/>
        </p:nvSpPr>
        <p:spPr>
          <a:xfrm>
            <a:off x="4073624" y="1554620"/>
            <a:ext cx="1442074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5</a:t>
            </a:r>
          </a:p>
          <a:p>
            <a:pPr algn="ctr"/>
            <a:r>
              <a:rPr lang="en-GB" sz="1600"/>
              <a:t>R&amp;D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5CF9E3C-5CCC-427D-BDB6-51286124942B}"/>
              </a:ext>
            </a:extLst>
          </p:cNvPr>
          <p:cNvSpPr/>
          <p:nvPr/>
        </p:nvSpPr>
        <p:spPr>
          <a:xfrm>
            <a:off x="5597402" y="1554621"/>
            <a:ext cx="1442074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1</a:t>
            </a:r>
          </a:p>
          <a:p>
            <a:pPr algn="ctr"/>
            <a:r>
              <a:rPr lang="en-GB" sz="1600"/>
              <a:t>Integration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A666CBF-616D-49C9-B38B-20C47C5D017D}"/>
              </a:ext>
            </a:extLst>
          </p:cNvPr>
          <p:cNvSpPr/>
          <p:nvPr/>
        </p:nvSpPr>
        <p:spPr>
          <a:xfrm>
            <a:off x="7121180" y="1554621"/>
            <a:ext cx="1442074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1</a:t>
            </a:r>
          </a:p>
          <a:p>
            <a:pPr algn="ctr"/>
            <a:r>
              <a:rPr lang="en-GB" sz="1600"/>
              <a:t>Demonstration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11D8059E-E240-4BF2-B82B-EFA101FE37FB}"/>
              </a:ext>
            </a:extLst>
          </p:cNvPr>
          <p:cNvSpPr/>
          <p:nvPr/>
        </p:nvSpPr>
        <p:spPr>
          <a:xfrm>
            <a:off x="8644958" y="1554621"/>
            <a:ext cx="1442074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2</a:t>
            </a:r>
          </a:p>
          <a:p>
            <a:pPr algn="ctr"/>
            <a:r>
              <a:rPr lang="en-GB" sz="1600"/>
              <a:t>Comm. &amp; Dissm.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72F13E4-CCDF-4190-A067-02830688C09D}"/>
              </a:ext>
            </a:extLst>
          </p:cNvPr>
          <p:cNvSpPr/>
          <p:nvPr/>
        </p:nvSpPr>
        <p:spPr>
          <a:xfrm>
            <a:off x="10168736" y="1554619"/>
            <a:ext cx="1442074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2</a:t>
            </a:r>
          </a:p>
          <a:p>
            <a:pPr algn="ctr"/>
            <a:r>
              <a:rPr lang="en-GB" sz="1600"/>
              <a:t>Management</a:t>
            </a:r>
          </a:p>
          <a:p>
            <a:pPr algn="ctr"/>
            <a:r>
              <a:rPr lang="en-GB" sz="1600"/>
              <a:t>&amp; Ethics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34172B0-E69A-4DD0-A0E4-31F67D5C47D9}"/>
              </a:ext>
            </a:extLst>
          </p:cNvPr>
          <p:cNvSpPr/>
          <p:nvPr/>
        </p:nvSpPr>
        <p:spPr>
          <a:xfrm>
            <a:off x="4073624" y="3834569"/>
            <a:ext cx="5400276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42 Months</a:t>
            </a:r>
          </a:p>
          <a:p>
            <a:pPr algn="ctr"/>
            <a:r>
              <a:rPr lang="en-GB"/>
              <a:t>Research &amp; Development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5CC0D44-50BE-4869-AED0-6C324100B3D4}"/>
              </a:ext>
            </a:extLst>
          </p:cNvPr>
          <p:cNvSpPr/>
          <p:nvPr/>
        </p:nvSpPr>
        <p:spPr>
          <a:xfrm>
            <a:off x="9652803" y="3834569"/>
            <a:ext cx="1901687" cy="83099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6 Months</a:t>
            </a:r>
          </a:p>
          <a:p>
            <a:pPr algn="ctr"/>
            <a:r>
              <a:rPr lang="en-GB"/>
              <a:t>Demonstrations</a:t>
            </a:r>
          </a:p>
        </p:txBody>
      </p:sp>
    </p:spTree>
    <p:extLst>
      <p:ext uri="{BB962C8B-B14F-4D97-AF65-F5344CB8AC3E}">
        <p14:creationId xmlns:p14="http://schemas.microsoft.com/office/powerpoint/2010/main" val="3950608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464D5-1F21-4A31-9B31-2DAF94FF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UC#1 - Spain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02FBD9-446F-4D5C-943E-564A5934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01D185-0D59-437B-A0C8-35C424D3C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DF08D6-4187-4726-B26F-81CBCA36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2F4C78-C23B-494E-B872-B4E1FF3C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163" y="1050451"/>
            <a:ext cx="8143673" cy="53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6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464D5-1F21-4A31-9B31-2DAF94FF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UC#2 - Poland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02FBD9-446F-4D5C-943E-564A5934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01D185-0D59-437B-A0C8-35C424D3C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DF08D6-4187-4726-B26F-81CBCA36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7DE235-06AC-4D54-BBBD-7A0185C5C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11" y="1064352"/>
            <a:ext cx="8117977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32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464D5-1F21-4A31-9B31-2DAF94FF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UC#3 - Greece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02FBD9-446F-4D5C-943E-564A5934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01D185-0D59-437B-A0C8-35C424D3C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DF08D6-4187-4726-B26F-81CBCA36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0F62EB-7328-48DC-ACA7-FC55027A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86" y="1049952"/>
            <a:ext cx="8097627" cy="53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32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3BB3C35-001C-444C-AC1D-4FCA646A6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AGRIMODELS Cluster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726612-6732-4BA5-BE1D-29740BF64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716A28-3CB5-4A0A-8D4C-E462BFA0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8A485E-01C9-41F3-904D-93791436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60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464D5-1F21-4A31-9B31-2DAF94FF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AGRIMODELS cluster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02FBD9-446F-4D5C-943E-564A5934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01D185-0D59-437B-A0C8-35C424D3C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DF08D6-4187-4726-B26F-81CBCA36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621084-8D05-49C8-98B3-5F9FB05DC29A}"/>
              </a:ext>
            </a:extLst>
          </p:cNvPr>
          <p:cNvSpPr/>
          <p:nvPr/>
        </p:nvSpPr>
        <p:spPr>
          <a:xfrm>
            <a:off x="7555536" y="1705159"/>
            <a:ext cx="30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https://agrimodels-cluster.eu/</a:t>
            </a:r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376C7F4-8CB7-42FC-8557-B36A868BBE6E}"/>
              </a:ext>
            </a:extLst>
          </p:cNvPr>
          <p:cNvSpPr/>
          <p:nvPr/>
        </p:nvSpPr>
        <p:spPr>
          <a:xfrm>
            <a:off x="452583" y="1824893"/>
            <a:ext cx="5856539" cy="3587616"/>
          </a:xfrm>
          <a:prstGeom prst="roundRect">
            <a:avLst>
              <a:gd name="adj" fmla="val 6626"/>
            </a:avLst>
          </a:prstGeom>
          <a:solidFill>
            <a:schemeClr val="accent1">
              <a:alpha val="13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77F888-A337-4349-99DD-6366396B7B85}"/>
              </a:ext>
            </a:extLst>
          </p:cNvPr>
          <p:cNvSpPr txBox="1"/>
          <p:nvPr/>
        </p:nvSpPr>
        <p:spPr>
          <a:xfrm>
            <a:off x="6449381" y="2327564"/>
            <a:ext cx="5216147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GB" dirty="0"/>
              <a:t>Explore the use of ABM for policy assessment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GB" dirty="0"/>
              <a:t>Develop new tools to be integrated in the DG-AGRI / JRC modelling an IA processes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GB" dirty="0"/>
              <a:t>Share data acquisition and generation, research approaches and results to collaboratively improve IA capabilities at the EC.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GB" dirty="0"/>
              <a:t>Ensure continuity of the developments done within the project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endParaRPr lang="en-GB" dirty="0"/>
          </a:p>
        </p:txBody>
      </p:sp>
      <p:pic>
        <p:nvPicPr>
          <p:cNvPr id="1026" name="Picture 2" descr="Agrimodels Cluster">
            <a:extLst>
              <a:ext uri="{FF2B5EF4-FFF2-40B4-BE49-F238E27FC236}">
                <a16:creationId xmlns:a16="http://schemas.microsoft.com/office/drawing/2014/main" xmlns="" id="{F101D8DF-06EA-4499-9B71-6EE1384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82" y="2758512"/>
            <a:ext cx="999548" cy="9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F9EBCC4-E847-478C-805E-88DB5F098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2" y="2323784"/>
            <a:ext cx="1098478" cy="10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8019284B-04DA-4B32-8B16-86F0126B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41" y="3851949"/>
            <a:ext cx="1545838" cy="154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0C97E49A-8C00-4464-92F9-93EBE1E6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59" y="2235132"/>
            <a:ext cx="1221905" cy="12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4C2809-8989-4E27-8482-4AA0EEE3A49D}"/>
              </a:ext>
            </a:extLst>
          </p:cNvPr>
          <p:cNvSpPr txBox="1"/>
          <p:nvPr/>
        </p:nvSpPr>
        <p:spPr>
          <a:xfrm>
            <a:off x="4393789" y="3790111"/>
            <a:ext cx="1915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AGRIMODELS</a:t>
            </a:r>
          </a:p>
          <a:p>
            <a:pPr algn="ctr"/>
            <a:r>
              <a:rPr lang="en-GB" sz="2400" b="1" dirty="0"/>
              <a:t>Cluster</a:t>
            </a: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xmlns="" id="{71535419-DE5B-4ACF-834B-A0734C387171}"/>
              </a:ext>
            </a:extLst>
          </p:cNvPr>
          <p:cNvSpPr/>
          <p:nvPr/>
        </p:nvSpPr>
        <p:spPr>
          <a:xfrm>
            <a:off x="1754415" y="3193114"/>
            <a:ext cx="680689" cy="693610"/>
          </a:xfrm>
          <a:prstGeom prst="plus">
            <a:avLst>
              <a:gd name="adj" fmla="val 4671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333861-12F1-42DA-AB01-AD36AAA96A66}"/>
              </a:ext>
            </a:extLst>
          </p:cNvPr>
          <p:cNvSpPr/>
          <p:nvPr/>
        </p:nvSpPr>
        <p:spPr>
          <a:xfrm>
            <a:off x="3891554" y="3422483"/>
            <a:ext cx="574343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E7DD8A3-AA17-4C32-802F-C40299AF39A2}"/>
              </a:ext>
            </a:extLst>
          </p:cNvPr>
          <p:cNvSpPr/>
          <p:nvPr/>
        </p:nvSpPr>
        <p:spPr>
          <a:xfrm>
            <a:off x="3886315" y="3601143"/>
            <a:ext cx="574343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240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7D2596-0052-4340-8B0E-6B472054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92D5-52CC-4D2B-B72E-5136511508D9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6B0EEC-8A93-4863-8F14-B290D353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CE1019-217C-4783-BBC7-8E395962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983808-55AD-491E-8399-96402D9859A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Carlos Leyva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07CC117-C1EF-4ED5-8E77-DA07556FF566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 dirty="0"/>
              <a:t>IDENER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134D4E5-3FDE-40B1-8DEE-57A8759C8FB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357906" y="5268940"/>
            <a:ext cx="3223493" cy="461665"/>
          </a:xfrm>
        </p:spPr>
        <p:txBody>
          <a:bodyPr/>
          <a:lstStyle/>
          <a:p>
            <a:r>
              <a:rPr lang="en-US" dirty="0"/>
              <a:t>Carlos.leyva@idener.es</a:t>
            </a:r>
          </a:p>
        </p:txBody>
      </p:sp>
    </p:spTree>
    <p:extLst>
      <p:ext uri="{BB962C8B-B14F-4D97-AF65-F5344CB8AC3E}">
        <p14:creationId xmlns:p14="http://schemas.microsoft.com/office/powerpoint/2010/main" val="1814523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0CB3881-D832-4FC0-93FD-488F9EF6C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American Typewriter" panose="02090604020004020304" pitchFamily="18" charset="0"/>
              </a:rPr>
              <a:t>AGRICORE at a glance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American Typewriter" panose="02090604020004020304" pitchFamily="18" charset="0"/>
              </a:rPr>
              <a:t>Underlying concept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American Typewriter" panose="02090604020004020304" pitchFamily="18" charset="0"/>
              </a:rPr>
              <a:t>Main figures and outcomes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American Typewriter" panose="02090604020004020304" pitchFamily="18" charset="0"/>
              </a:rPr>
              <a:t>Use cases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American Typewriter" panose="02090604020004020304" pitchFamily="18" charset="0"/>
              </a:rPr>
              <a:t>AGRIMODELS cluster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ECFF30-D6E2-4E45-BB58-81EDF1576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135" y="6423874"/>
            <a:ext cx="2743200" cy="365125"/>
          </a:xfrm>
        </p:spPr>
        <p:txBody>
          <a:bodyPr/>
          <a:lstStyle/>
          <a:p>
            <a:fld id="{78B5FD4E-F77E-4C94-B513-F92B533D9851}" type="datetime1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EA7D08-B1F6-4DF3-8208-EFBEF7055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1000"/>
            <a:ext cx="4114800" cy="365125"/>
          </a:xfrm>
        </p:spPr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AA28EE-6139-4653-82C0-F0E80723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0518" y="6431000"/>
            <a:ext cx="2743200" cy="365125"/>
          </a:xfrm>
        </p:spPr>
        <p:txBody>
          <a:bodyPr/>
          <a:lstStyle/>
          <a:p>
            <a:fld id="{E6023418-50C7-4097-9534-87DF1F0E9C0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29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1BA7798-31BB-42EC-A508-A071174CE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AGRICORE at a glance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FDA4553C-5F6F-4885-B41F-E944CA11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135" y="6423874"/>
            <a:ext cx="2743200" cy="365125"/>
          </a:xfrm>
        </p:spPr>
        <p:txBody>
          <a:bodyPr/>
          <a:lstStyle/>
          <a:p>
            <a:fld id="{78B5FD4E-F77E-4C94-B513-F92B533D9851}" type="datetime1">
              <a:rPr lang="en-US" smtClean="0"/>
              <a:t>9/18/2020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7DD3019E-564D-4D0B-99B9-98A585BB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1000"/>
            <a:ext cx="4114800" cy="365125"/>
          </a:xfrm>
        </p:spPr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8535A8A4-227D-4AC1-8843-E977AFCF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0518" y="6431000"/>
            <a:ext cx="2743200" cy="365125"/>
          </a:xfrm>
        </p:spPr>
        <p:txBody>
          <a:bodyPr/>
          <a:lstStyle/>
          <a:p>
            <a:fld id="{E6023418-50C7-4097-9534-87DF1F0E9C0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7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B6C195B6-55BF-404D-84BD-B4971BB9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AGRICORE at a glance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87C3E01-2B09-4078-AA01-58F0F04B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6C9E-B7B6-4335-874C-D5BA0196CAD7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3C5B59-8190-4281-AD53-A55C6F96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6207-D19B-4DEF-8856-08256023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E06CFF-287E-4273-BE9E-C6A938C84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616" y="1575316"/>
            <a:ext cx="5532024" cy="20875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DEEC714-26CA-476D-B55E-2565ECA54B75}"/>
              </a:ext>
            </a:extLst>
          </p:cNvPr>
          <p:cNvSpPr/>
          <p:nvPr/>
        </p:nvSpPr>
        <p:spPr>
          <a:xfrm>
            <a:off x="1168399" y="3861970"/>
            <a:ext cx="9855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AGRICORE tool will be built as an </a:t>
            </a:r>
            <a:r>
              <a:rPr lang="en-US" sz="2000" b="1" dirty="0"/>
              <a:t>agent-based</a:t>
            </a:r>
            <a:r>
              <a:rPr lang="en-US" sz="2000" dirty="0"/>
              <a:t> approach where each farm is to be modelled as an </a:t>
            </a:r>
            <a:r>
              <a:rPr lang="en-US" sz="2000" b="1" dirty="0"/>
              <a:t>autonomous decision-making </a:t>
            </a:r>
            <a:r>
              <a:rPr lang="en-US" sz="2000" dirty="0"/>
              <a:t>entity which individually </a:t>
            </a:r>
            <a:r>
              <a:rPr lang="en-US" sz="2000" b="1" dirty="0"/>
              <a:t>assesses</a:t>
            </a:r>
            <a:r>
              <a:rPr lang="en-US" sz="2000" dirty="0"/>
              <a:t> its own </a:t>
            </a:r>
            <a:r>
              <a:rPr lang="en-US" sz="2000" b="1" dirty="0"/>
              <a:t>context</a:t>
            </a:r>
            <a:r>
              <a:rPr lang="en-US" sz="2000" dirty="0"/>
              <a:t> </a:t>
            </a:r>
            <a:r>
              <a:rPr lang="en-US" sz="2000" b="1" dirty="0"/>
              <a:t>and makes decisions </a:t>
            </a:r>
            <a:r>
              <a:rPr lang="en-US" sz="2000" dirty="0"/>
              <a:t>on the basis of its current situation and expectations. This modelling approach will allow to </a:t>
            </a:r>
            <a:r>
              <a:rPr lang="en-US" sz="2000" b="1" dirty="0"/>
              <a:t>simulate the interaction between farms and their context </a:t>
            </a:r>
            <a:r>
              <a:rPr lang="en-US" sz="2000" dirty="0"/>
              <a:t>(which will account for environment, rural integration, ecosystem services, land use and markets) at various geographic scales – from regional to global.</a:t>
            </a:r>
          </a:p>
        </p:txBody>
      </p:sp>
    </p:spTree>
    <p:extLst>
      <p:ext uri="{BB962C8B-B14F-4D97-AF65-F5344CB8AC3E}">
        <p14:creationId xmlns:p14="http://schemas.microsoft.com/office/powerpoint/2010/main" val="3335882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8C7076A3-3FF0-4DEC-9376-939B4001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AGRICORE at a glance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7FBDBE-61AC-4F38-B035-DCF00C733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8755-7978-440A-81D7-2746FA73EE08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E1F15D-239A-4CED-BBCC-DFB05F9E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51BB65-325B-459A-A3B5-95120B5A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426E45-E8F9-499C-A1C2-4455BEEAC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6"/>
          <a:stretch/>
        </p:blipFill>
        <p:spPr>
          <a:xfrm>
            <a:off x="937688" y="1744167"/>
            <a:ext cx="6416633" cy="403712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1F65831-0CF0-40FC-8BDA-D4392D28518D}"/>
              </a:ext>
            </a:extLst>
          </p:cNvPr>
          <p:cNvSpPr/>
          <p:nvPr/>
        </p:nvSpPr>
        <p:spPr>
          <a:xfrm>
            <a:off x="838200" y="1666098"/>
            <a:ext cx="6574065" cy="4192643"/>
          </a:xfrm>
          <a:prstGeom prst="roundRect">
            <a:avLst>
              <a:gd name="adj" fmla="val 2732"/>
            </a:avLst>
          </a:prstGeom>
          <a:solidFill>
            <a:schemeClr val="accent1">
              <a:alpha val="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3502502-D3CD-4D8F-B6A5-D652673BFED4}"/>
              </a:ext>
            </a:extLst>
          </p:cNvPr>
          <p:cNvSpPr/>
          <p:nvPr/>
        </p:nvSpPr>
        <p:spPr>
          <a:xfrm>
            <a:off x="3256100" y="1497474"/>
            <a:ext cx="1952253" cy="364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/>
              <a:t>PARTNERS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6F094E9-2959-41B9-8FD2-783516D5F4CE}"/>
              </a:ext>
            </a:extLst>
          </p:cNvPr>
          <p:cNvSpPr/>
          <p:nvPr/>
        </p:nvSpPr>
        <p:spPr>
          <a:xfrm>
            <a:off x="8542613" y="1666098"/>
            <a:ext cx="2801900" cy="4192643"/>
          </a:xfrm>
          <a:prstGeom prst="roundRect">
            <a:avLst>
              <a:gd name="adj" fmla="val 2732"/>
            </a:avLst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6A8FBEB-FDC0-400E-9D9F-7592B32FF4CF}"/>
              </a:ext>
            </a:extLst>
          </p:cNvPr>
          <p:cNvSpPr/>
          <p:nvPr/>
        </p:nvSpPr>
        <p:spPr>
          <a:xfrm>
            <a:off x="9034854" y="1486076"/>
            <a:ext cx="1952253" cy="364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USE CASES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7C3B2FB-A1DF-4BF6-816C-A664DEBB9846}"/>
              </a:ext>
            </a:extLst>
          </p:cNvPr>
          <p:cNvSpPr/>
          <p:nvPr/>
        </p:nvSpPr>
        <p:spPr>
          <a:xfrm>
            <a:off x="8715950" y="2371097"/>
            <a:ext cx="2507827" cy="5396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/>
              <a:t>M11 – Ecological Agriculture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4E3A60D-D23B-4352-84F4-297F196DE5A2}"/>
              </a:ext>
            </a:extLst>
          </p:cNvPr>
          <p:cNvSpPr/>
          <p:nvPr/>
        </p:nvSpPr>
        <p:spPr>
          <a:xfrm>
            <a:off x="8715950" y="3731920"/>
            <a:ext cx="2507827" cy="5396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M10.1 Agri-environment-Climate Commitments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4014E65-7EFE-406C-90FB-494ED589828A}"/>
              </a:ext>
            </a:extLst>
          </p:cNvPr>
          <p:cNvSpPr/>
          <p:nvPr/>
        </p:nvSpPr>
        <p:spPr>
          <a:xfrm>
            <a:off x="8715950" y="4956624"/>
            <a:ext cx="2507827" cy="5396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M6.1 – Settlement of Young Farmers</a:t>
            </a:r>
          </a:p>
        </p:txBody>
      </p:sp>
      <p:pic>
        <p:nvPicPr>
          <p:cNvPr id="14" name="Picture 2" descr="Resultado de imagen de spain flag">
            <a:extLst>
              <a:ext uri="{FF2B5EF4-FFF2-40B4-BE49-F238E27FC236}">
                <a16:creationId xmlns:a16="http://schemas.microsoft.com/office/drawing/2014/main" xmlns="" id="{4F2E9FAC-588D-47F2-BB39-A29A209C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54" y="2826114"/>
            <a:ext cx="379645" cy="2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sultado de imagen de andalucia flag">
            <a:extLst>
              <a:ext uri="{FF2B5EF4-FFF2-40B4-BE49-F238E27FC236}">
                <a16:creationId xmlns:a16="http://schemas.microsoft.com/office/drawing/2014/main" xmlns="" id="{622E745D-3CA1-4552-835F-D8BF70673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86" y="2826114"/>
            <a:ext cx="379054" cy="2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2E5B7B-6B74-461A-AEFE-6E9CF5815CA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872756" y="4259847"/>
            <a:ext cx="333350" cy="20826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5E585B-20B7-4D97-8C38-D3E1213D99E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946432" y="5468829"/>
            <a:ext cx="333350" cy="220752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5C3C793-31AC-4022-BDD2-FFAA8084C1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36" y="4363981"/>
            <a:ext cx="1088864" cy="3904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5506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1BA7798-31BB-42EC-A508-A071174CE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Underlying concept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FDA4553C-5F6F-4885-B41F-E944CA11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135" y="6423874"/>
            <a:ext cx="2743200" cy="365125"/>
          </a:xfrm>
        </p:spPr>
        <p:txBody>
          <a:bodyPr/>
          <a:lstStyle/>
          <a:p>
            <a:fld id="{78B5FD4E-F77E-4C94-B513-F92B533D9851}" type="datetime1">
              <a:rPr lang="en-US" smtClean="0"/>
              <a:t>9/18/2020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7DD3019E-564D-4D0B-99B9-98A585BB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1000"/>
            <a:ext cx="4114800" cy="365125"/>
          </a:xfrm>
        </p:spPr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8535A8A4-227D-4AC1-8843-E977AFCF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0518" y="6431000"/>
            <a:ext cx="2743200" cy="365125"/>
          </a:xfrm>
        </p:spPr>
        <p:txBody>
          <a:bodyPr/>
          <a:lstStyle/>
          <a:p>
            <a:fld id="{E6023418-50C7-4097-9534-87DF1F0E9C0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3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773F1ED-B101-4564-9F6A-2300F591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Underlying concept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0F41EB-FA0D-47F9-911F-5F814021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6C9E-B7B6-4335-874C-D5BA0196CAD7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0FB7FA-45C4-408E-ABC1-D44D39CE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5E419C-C98C-4D4A-8BD2-93BB4433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7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71546E2-4B8F-4263-BF71-58ED47B3F52D}"/>
              </a:ext>
            </a:extLst>
          </p:cNvPr>
          <p:cNvSpPr/>
          <p:nvPr/>
        </p:nvSpPr>
        <p:spPr>
          <a:xfrm>
            <a:off x="589512" y="5091000"/>
            <a:ext cx="2199868" cy="630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Advanced population concept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2D76672-C63F-48AE-8500-8003D965B5A6}"/>
              </a:ext>
            </a:extLst>
          </p:cNvPr>
          <p:cNvSpPr/>
          <p:nvPr/>
        </p:nvSpPr>
        <p:spPr>
          <a:xfrm>
            <a:off x="3329048" y="5091000"/>
            <a:ext cx="2128174" cy="630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Agent-based model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A8448A5-D80E-48AD-B686-C9E2A1EAB1B3}"/>
              </a:ext>
            </a:extLst>
          </p:cNvPr>
          <p:cNvSpPr/>
          <p:nvPr/>
        </p:nvSpPr>
        <p:spPr>
          <a:xfrm>
            <a:off x="5996890" y="5090999"/>
            <a:ext cx="2542415" cy="630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A user friendly </a:t>
            </a:r>
          </a:p>
          <a:p>
            <a:pPr algn="ctr"/>
            <a:r>
              <a:rPr lang="en-GB"/>
              <a:t>interface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BE724DD-17EF-4630-A8CD-39FFEE888F9A}"/>
              </a:ext>
            </a:extLst>
          </p:cNvPr>
          <p:cNvSpPr/>
          <p:nvPr/>
        </p:nvSpPr>
        <p:spPr>
          <a:xfrm>
            <a:off x="9078973" y="5091001"/>
            <a:ext cx="2542415" cy="630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Highly modular &amp;</a:t>
            </a:r>
          </a:p>
          <a:p>
            <a:pPr algn="ctr"/>
            <a:r>
              <a:rPr lang="en-GB"/>
              <a:t>customisable architecture.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0409B2A-120B-4EA9-BA72-9BAF47102E7B}"/>
              </a:ext>
            </a:extLst>
          </p:cNvPr>
          <p:cNvSpPr/>
          <p:nvPr/>
        </p:nvSpPr>
        <p:spPr>
          <a:xfrm>
            <a:off x="473009" y="5570801"/>
            <a:ext cx="303097" cy="2981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2F27DA6-33D1-40F2-A3C5-14D892CA42E7}"/>
              </a:ext>
            </a:extLst>
          </p:cNvPr>
          <p:cNvSpPr/>
          <p:nvPr/>
        </p:nvSpPr>
        <p:spPr>
          <a:xfrm>
            <a:off x="3177499" y="5570801"/>
            <a:ext cx="303097" cy="2981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5C015E3-8816-4199-952A-1E258BFA38D2}"/>
              </a:ext>
            </a:extLst>
          </p:cNvPr>
          <p:cNvSpPr/>
          <p:nvPr/>
        </p:nvSpPr>
        <p:spPr>
          <a:xfrm>
            <a:off x="5845341" y="5570801"/>
            <a:ext cx="303097" cy="2981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5BB2919-FFE5-4291-984A-4CBAA5762064}"/>
              </a:ext>
            </a:extLst>
          </p:cNvPr>
          <p:cNvSpPr/>
          <p:nvPr/>
        </p:nvSpPr>
        <p:spPr>
          <a:xfrm>
            <a:off x="8927424" y="5570801"/>
            <a:ext cx="303097" cy="2981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ACAF3C-29FA-4DF9-B13C-92AF4A77D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14" y="1434629"/>
            <a:ext cx="9295253" cy="365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773F1ED-B101-4564-9F6A-2300F591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Underlying concept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0F41EB-FA0D-47F9-911F-5F814021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6C9E-B7B6-4335-874C-D5BA0196CAD7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0FB7FA-45C4-408E-ABC1-D44D39CE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5E419C-C98C-4D4A-8BD2-93BB4433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8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71546E2-4B8F-4263-BF71-58ED47B3F52D}"/>
              </a:ext>
            </a:extLst>
          </p:cNvPr>
          <p:cNvSpPr/>
          <p:nvPr/>
        </p:nvSpPr>
        <p:spPr>
          <a:xfrm>
            <a:off x="589512" y="5091000"/>
            <a:ext cx="2199868" cy="630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Advanced population concept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2D76672-C63F-48AE-8500-8003D965B5A6}"/>
              </a:ext>
            </a:extLst>
          </p:cNvPr>
          <p:cNvSpPr/>
          <p:nvPr/>
        </p:nvSpPr>
        <p:spPr>
          <a:xfrm>
            <a:off x="3329048" y="5091000"/>
            <a:ext cx="2128174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Agent-based model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A8448A5-D80E-48AD-B686-C9E2A1EAB1B3}"/>
              </a:ext>
            </a:extLst>
          </p:cNvPr>
          <p:cNvSpPr/>
          <p:nvPr/>
        </p:nvSpPr>
        <p:spPr>
          <a:xfrm>
            <a:off x="5996890" y="5090999"/>
            <a:ext cx="2542415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 user friendly </a:t>
            </a:r>
          </a:p>
          <a:p>
            <a:pPr algn="ctr"/>
            <a:r>
              <a:rPr lang="en-GB" dirty="0"/>
              <a:t>interface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BE724DD-17EF-4630-A8CD-39FFEE888F9A}"/>
              </a:ext>
            </a:extLst>
          </p:cNvPr>
          <p:cNvSpPr/>
          <p:nvPr/>
        </p:nvSpPr>
        <p:spPr>
          <a:xfrm>
            <a:off x="9078973" y="5091001"/>
            <a:ext cx="2542415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Highly modular &amp;</a:t>
            </a:r>
          </a:p>
          <a:p>
            <a:pPr algn="ctr"/>
            <a:r>
              <a:rPr lang="en-GB" dirty="0"/>
              <a:t>customisable architecture.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0409B2A-120B-4EA9-BA72-9BAF47102E7B}"/>
              </a:ext>
            </a:extLst>
          </p:cNvPr>
          <p:cNvSpPr/>
          <p:nvPr/>
        </p:nvSpPr>
        <p:spPr>
          <a:xfrm>
            <a:off x="473009" y="5570801"/>
            <a:ext cx="303097" cy="2981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2F27DA6-33D1-40F2-A3C5-14D892CA42E7}"/>
              </a:ext>
            </a:extLst>
          </p:cNvPr>
          <p:cNvSpPr/>
          <p:nvPr/>
        </p:nvSpPr>
        <p:spPr>
          <a:xfrm>
            <a:off x="3177499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5C015E3-8816-4199-952A-1E258BFA38D2}"/>
              </a:ext>
            </a:extLst>
          </p:cNvPr>
          <p:cNvSpPr/>
          <p:nvPr/>
        </p:nvSpPr>
        <p:spPr>
          <a:xfrm>
            <a:off x="5845341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5BB2919-FFE5-4291-984A-4CBAA5762064}"/>
              </a:ext>
            </a:extLst>
          </p:cNvPr>
          <p:cNvSpPr/>
          <p:nvPr/>
        </p:nvSpPr>
        <p:spPr>
          <a:xfrm>
            <a:off x="8927424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91388E-2719-46B4-A3A2-D48B35338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36" y="1983666"/>
            <a:ext cx="10256775" cy="25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1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773F1ED-B101-4564-9F6A-2300F591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Underlying concept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0F41EB-FA0D-47F9-911F-5F814021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6C9E-B7B6-4335-874C-D5BA0196CAD7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0FB7FA-45C4-408E-ABC1-D44D39CE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Bestmap</a:t>
            </a:r>
            <a:r>
              <a:rPr lang="en-US" dirty="0"/>
              <a:t> Meeting 14-15/07/2020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5E419C-C98C-4D4A-8BD2-93BB4433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71546E2-4B8F-4263-BF71-58ED47B3F52D}"/>
              </a:ext>
            </a:extLst>
          </p:cNvPr>
          <p:cNvSpPr/>
          <p:nvPr/>
        </p:nvSpPr>
        <p:spPr>
          <a:xfrm>
            <a:off x="589512" y="5091000"/>
            <a:ext cx="2199868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Advanced population concept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2D76672-C63F-48AE-8500-8003D965B5A6}"/>
              </a:ext>
            </a:extLst>
          </p:cNvPr>
          <p:cNvSpPr/>
          <p:nvPr/>
        </p:nvSpPr>
        <p:spPr>
          <a:xfrm>
            <a:off x="3329048" y="5091000"/>
            <a:ext cx="2128174" cy="630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Agent-based model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A8448A5-D80E-48AD-B686-C9E2A1EAB1B3}"/>
              </a:ext>
            </a:extLst>
          </p:cNvPr>
          <p:cNvSpPr/>
          <p:nvPr/>
        </p:nvSpPr>
        <p:spPr>
          <a:xfrm>
            <a:off x="5996890" y="5090999"/>
            <a:ext cx="2542415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 user friendly </a:t>
            </a:r>
          </a:p>
          <a:p>
            <a:pPr algn="ctr"/>
            <a:r>
              <a:rPr lang="en-GB" dirty="0"/>
              <a:t>interface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BE724DD-17EF-4630-A8CD-39FFEE888F9A}"/>
              </a:ext>
            </a:extLst>
          </p:cNvPr>
          <p:cNvSpPr/>
          <p:nvPr/>
        </p:nvSpPr>
        <p:spPr>
          <a:xfrm>
            <a:off x="9078973" y="5091001"/>
            <a:ext cx="2542415" cy="630195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Highly modular &amp;</a:t>
            </a:r>
          </a:p>
          <a:p>
            <a:pPr algn="ctr"/>
            <a:r>
              <a:rPr lang="en-GB" dirty="0"/>
              <a:t>customisable architecture.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0409B2A-120B-4EA9-BA72-9BAF47102E7B}"/>
              </a:ext>
            </a:extLst>
          </p:cNvPr>
          <p:cNvSpPr/>
          <p:nvPr/>
        </p:nvSpPr>
        <p:spPr>
          <a:xfrm>
            <a:off x="473009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2F27DA6-33D1-40F2-A3C5-14D892CA42E7}"/>
              </a:ext>
            </a:extLst>
          </p:cNvPr>
          <p:cNvSpPr/>
          <p:nvPr/>
        </p:nvSpPr>
        <p:spPr>
          <a:xfrm>
            <a:off x="3177499" y="5570801"/>
            <a:ext cx="303097" cy="2981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/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5C015E3-8816-4199-952A-1E258BFA38D2}"/>
              </a:ext>
            </a:extLst>
          </p:cNvPr>
          <p:cNvSpPr/>
          <p:nvPr/>
        </p:nvSpPr>
        <p:spPr>
          <a:xfrm>
            <a:off x="5845341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5BB2919-FFE5-4291-984A-4CBAA5762064}"/>
              </a:ext>
            </a:extLst>
          </p:cNvPr>
          <p:cNvSpPr/>
          <p:nvPr/>
        </p:nvSpPr>
        <p:spPr>
          <a:xfrm>
            <a:off x="8927424" y="5570801"/>
            <a:ext cx="303097" cy="298174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96884B-6F75-42D3-AD60-A1335F5C2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06" y="1653259"/>
            <a:ext cx="4850227" cy="31940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211C41F-AF61-4324-AD4E-6B976E03C52E}"/>
              </a:ext>
            </a:extLst>
          </p:cNvPr>
          <p:cNvSpPr/>
          <p:nvPr/>
        </p:nvSpPr>
        <p:spPr>
          <a:xfrm>
            <a:off x="6158482" y="1860376"/>
            <a:ext cx="5416827" cy="39756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B.1. Non-linear dynamic model of the fatm agents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D03E830-368D-4DC8-AD97-56B6D4D3E1E6}"/>
              </a:ext>
            </a:extLst>
          </p:cNvPr>
          <p:cNvSpPr/>
          <p:nvPr/>
        </p:nvSpPr>
        <p:spPr>
          <a:xfrm>
            <a:off x="6158482" y="2376987"/>
            <a:ext cx="5416827" cy="39756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B.2. AI-based farmer’s behavioural foundation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2F8F2E7-CBD9-4482-9368-ED2AB20120EF}"/>
              </a:ext>
            </a:extLst>
          </p:cNvPr>
          <p:cNvSpPr/>
          <p:nvPr/>
        </p:nvSpPr>
        <p:spPr>
          <a:xfrm>
            <a:off x="6158482" y="2885293"/>
            <a:ext cx="5416827" cy="39756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B.3. Model interactions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1A4DFE0-8B36-4FCC-B7D3-84387D820A33}"/>
              </a:ext>
            </a:extLst>
          </p:cNvPr>
          <p:cNvSpPr/>
          <p:nvPr/>
        </p:nvSpPr>
        <p:spPr>
          <a:xfrm>
            <a:off x="6158481" y="3383091"/>
            <a:ext cx="5416827" cy="39756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B.4. Context relationships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2B36996-017F-465A-9038-2E54EC85E4FA}"/>
              </a:ext>
            </a:extLst>
          </p:cNvPr>
          <p:cNvSpPr/>
          <p:nvPr/>
        </p:nvSpPr>
        <p:spPr>
          <a:xfrm>
            <a:off x="6158481" y="3910210"/>
            <a:ext cx="5416827" cy="39756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B.5. Links with biophysical models</a:t>
            </a:r>
          </a:p>
        </p:txBody>
      </p:sp>
    </p:spTree>
    <p:extLst>
      <p:ext uri="{BB962C8B-B14F-4D97-AF65-F5344CB8AC3E}">
        <p14:creationId xmlns:p14="http://schemas.microsoft.com/office/powerpoint/2010/main" val="273220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</TotalTime>
  <Words>504</Words>
  <Application>Microsoft Office PowerPoint</Application>
  <PresentationFormat>Widescreen</PresentationFormat>
  <Paragraphs>186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American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AGRICORE at a glance</vt:lpstr>
      <vt:lpstr>AGRICORE at a glance</vt:lpstr>
      <vt:lpstr>PowerPoint Presentation</vt:lpstr>
      <vt:lpstr>Underlying concept</vt:lpstr>
      <vt:lpstr>Underlying concept</vt:lpstr>
      <vt:lpstr>Underlying concept</vt:lpstr>
      <vt:lpstr>Underlying concept</vt:lpstr>
      <vt:lpstr>Underlying concept</vt:lpstr>
      <vt:lpstr>PowerPoint Presentation</vt:lpstr>
      <vt:lpstr>Main figures and outcomes</vt:lpstr>
      <vt:lpstr>UC#1 - Spain</vt:lpstr>
      <vt:lpstr>UC#2 - Poland</vt:lpstr>
      <vt:lpstr>UC#3 - Greece</vt:lpstr>
      <vt:lpstr>PowerPoint Presentation</vt:lpstr>
      <vt:lpstr>AGRIMODELS cluster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Marinella</dc:creator>
  <cp:lastModifiedBy>Gabriela Popova</cp:lastModifiedBy>
  <cp:revision>30</cp:revision>
  <dcterms:created xsi:type="dcterms:W3CDTF">2019-11-11T10:21:02Z</dcterms:created>
  <dcterms:modified xsi:type="dcterms:W3CDTF">2020-09-18T13:44:22Z</dcterms:modified>
</cp:coreProperties>
</file>