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97A4F4-0465-4D8A-9991-DB1B5D827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77CC61-65E0-4E29-954A-3BAAC37B3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571E0F-174D-4797-8CEB-A60AA8DD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5F8CA8-C4F2-4B37-800B-5EFFFE79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E2C47C-4063-41E6-ACD9-1244344C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8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F388D-6607-42EB-AE14-7F7130C27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60B4AA-7C58-4FE5-BAEF-8CF12E278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632D46-5550-4A1D-9DAC-DA06B1B1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6FCDFB-E532-4E7C-90DE-0B4CBE34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FFD8B5-A50E-4A17-865A-5E07F109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2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601BAC-FA66-4E54-BE20-69B92EF48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737AE7-7645-4A78-9C25-C2E23F3AA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2793-8A14-44F8-8251-D102D7FE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47D221-E285-4484-AF1B-09504023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AA1F0E-A6CC-4BEC-8169-539596EB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35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81C32B-D285-4589-8B66-632C80700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C68E80-A8FA-4F9A-ABF8-8BC9F0CE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7B60E74-A060-4993-A7AA-069DC3F2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1030FE-18A2-4A62-9AD6-F22385E36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0E3CD2-8BF3-43C8-8365-A67B11B1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45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28E87-3AF0-4E9C-A8C5-DCB22FE8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AAB42D-852A-44A2-BE2C-76C19E4ED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52BBE6-08CA-4510-963F-852603B70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E71172-E1F8-4FB1-9F92-E44380D8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684206-FC9D-418E-9A27-F8535B26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76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98C306-BB65-4D39-99CE-DCEB042AA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85EE87-0540-4ECD-8A20-073ECD175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1573548-5446-4EB4-A72D-5423A3F48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A14E58-ED79-4E9E-8F65-394560BE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9492A2-5B32-476A-AAE1-59B240F6E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EF2095A-E99B-4CE7-A89F-C962035B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87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9574EA-D264-4F53-AE69-0135CFAE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B0D0D3C-D354-45C6-9BB4-2F8637E48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AC9D92-A0A8-4242-8D3B-B2D53AFFB7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1F6D774-B40B-4980-8340-49DE36BD6C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1A74F7-E01A-45D1-BB07-504D0CB54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78C62BA-38D4-4E33-8210-F519F1FE4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9FFD3A1-34AC-4B7D-97B0-CD8C3192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ECEC39A-35E8-4BA3-A56B-D92F1562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4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82997-D5CF-4322-B39A-E5A9CFA68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98F577-3CEE-4602-8EB9-99E5623EC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E6F4C76-ABC2-4BAA-BF03-2A80206F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F74F220-A877-4EEB-95EC-551E7D3A4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58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9DFF616-D175-4039-B213-D8F2F7D2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99E70D-853D-4F68-B335-4258E498B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FE76E5-5B00-43AC-A585-B0CAF890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29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0B238-1C9C-4B1B-96A2-3D5E7691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8E3BB-B4F2-4557-88E7-5E11E4A7E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F09B66-4C5A-4559-866F-377F08CDC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EBA58A-2043-451E-BF9E-5AC1A6603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D2AAA-645C-44C8-8C47-D5914679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B1C849-0656-40AD-AA86-23EF588CD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64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A396A4-F5A5-48BD-B1EE-CFF113C4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611705-B3AB-49D0-87E6-D98840C39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2F6C47C-0386-4314-99DB-4EE1E640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31A552-3565-415B-A25E-01C871FAC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B6124B-F596-4834-9F64-C88ACFB2C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988A2E-C16D-4C59-9D8A-2442E44B2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1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A5F03ED-D11A-40F9-8C36-9C686892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4A19A9-BE6C-4F89-88CA-88672F33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0CE654-6DD7-4DF5-8E10-D23066954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81C39-B533-488D-92AE-7DDBFCA8B48B}" type="datetimeFigureOut">
              <a:rPr lang="en-GB" smtClean="0"/>
              <a:t>18/09/2020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C7D63E-9FC2-4B81-8EE3-BA539F25A5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AC05A8-35DF-48D7-97D6-9E26A50C8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E5CC2-71F9-4ED8-B6E3-BB958459C1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6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nvironment/nature/capital_accounting/pdf/KIP_INCA_final_report_phase-1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867F65-236B-4843-8323-BCFEE76FD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957" y="204787"/>
            <a:ext cx="6286500" cy="6448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19AE93E-4F42-4E27-86BD-7BDE013ABD48}"/>
              </a:ext>
            </a:extLst>
          </p:cNvPr>
          <p:cNvSpPr/>
          <p:nvPr/>
        </p:nvSpPr>
        <p:spPr>
          <a:xfrm>
            <a:off x="0" y="538067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GB" dirty="0">
                <a:effectLst/>
              </a:rPr>
              <a:t>Sartori, M., </a:t>
            </a:r>
            <a:r>
              <a:rPr lang="en-GB" dirty="0" err="1">
                <a:effectLst/>
              </a:rPr>
              <a:t>Philippidis</a:t>
            </a:r>
            <a:r>
              <a:rPr lang="en-GB" dirty="0">
                <a:effectLst/>
              </a:rPr>
              <a:t>, G., Ferrari, E., Borrelli, P., </a:t>
            </a:r>
            <a:r>
              <a:rPr lang="en-GB" dirty="0" err="1">
                <a:effectLst/>
              </a:rPr>
              <a:t>Lugato</a:t>
            </a:r>
            <a:r>
              <a:rPr lang="en-GB" dirty="0">
                <a:effectLst/>
              </a:rPr>
              <a:t>, E., </a:t>
            </a:r>
            <a:r>
              <a:rPr lang="en-GB" dirty="0" err="1">
                <a:effectLst/>
              </a:rPr>
              <a:t>Montanarella</a:t>
            </a:r>
            <a:r>
              <a:rPr lang="en-GB" dirty="0">
                <a:effectLst/>
              </a:rPr>
              <a:t>, L., &amp; </a:t>
            </a:r>
            <a:r>
              <a:rPr lang="en-GB" dirty="0" err="1">
                <a:effectLst/>
              </a:rPr>
              <a:t>Panagos</a:t>
            </a:r>
            <a:r>
              <a:rPr lang="en-GB" dirty="0">
                <a:effectLst/>
              </a:rPr>
              <a:t>, P. (2019). A linkage between the biophysical and the economic: Assessing the global market impacts of soil erosion. </a:t>
            </a:r>
            <a:r>
              <a:rPr lang="en-GB" i="1" dirty="0">
                <a:effectLst/>
              </a:rPr>
              <a:t>Land Use Policy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86</a:t>
            </a:r>
            <a:r>
              <a:rPr lang="en-GB" dirty="0">
                <a:effectLst/>
              </a:rPr>
              <a:t>, 299–312. https://doi.org/10.1016/j.landusepol.2019.05.014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097B7D3-50EE-4FE1-9ADD-CA03FEA1710D}"/>
              </a:ext>
            </a:extLst>
          </p:cNvPr>
          <p:cNvSpPr txBox="1"/>
          <p:nvPr/>
        </p:nvSpPr>
        <p:spPr>
          <a:xfrm>
            <a:off x="233266" y="204787"/>
            <a:ext cx="52715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Following </a:t>
            </a:r>
            <a:r>
              <a:rPr lang="en-GB" dirty="0" err="1"/>
              <a:t>Panagos</a:t>
            </a:r>
            <a:r>
              <a:rPr lang="en-GB" dirty="0"/>
              <a:t> et al 2018, assume land with</a:t>
            </a:r>
          </a:p>
          <a:p>
            <a:r>
              <a:rPr lang="en-GB" dirty="0"/>
              <a:t>&gt;11 t/ha/</a:t>
            </a:r>
            <a:r>
              <a:rPr lang="en-GB" dirty="0" err="1"/>
              <a:t>yr</a:t>
            </a:r>
            <a:r>
              <a:rPr lang="en-GB" dirty="0"/>
              <a:t> of soil erosion has 8% productivity</a:t>
            </a:r>
            <a:br>
              <a:rPr lang="en-GB" dirty="0"/>
            </a:br>
            <a:r>
              <a:rPr lang="en-GB" dirty="0"/>
              <a:t>reduction, otherwise no change in productivity</a:t>
            </a:r>
          </a:p>
          <a:p>
            <a:r>
              <a:rPr lang="en-GB" dirty="0"/>
              <a:t>(in this paper, assumed reduction already in </a:t>
            </a:r>
            <a:br>
              <a:rPr lang="en-GB" dirty="0"/>
            </a:br>
            <a:r>
              <a:rPr lang="en-GB" dirty="0"/>
              <a:t>GTAP equilibrium which MAGNET was calibrated</a:t>
            </a:r>
            <a:br>
              <a:rPr lang="en-GB" dirty="0"/>
            </a:br>
            <a:r>
              <a:rPr lang="en-GB" dirty="0"/>
              <a:t>to reach, so </a:t>
            </a:r>
            <a:r>
              <a:rPr lang="en-GB" i="1" dirty="0"/>
              <a:t>increase</a:t>
            </a:r>
            <a:r>
              <a:rPr lang="en-GB" dirty="0"/>
              <a:t> 8% to get counter-factual)</a:t>
            </a:r>
          </a:p>
          <a:p>
            <a:endParaRPr lang="en-GB" dirty="0"/>
          </a:p>
          <a:p>
            <a:r>
              <a:rPr lang="en-GB" dirty="0"/>
              <a:t>This paper does not consider change of cropping area</a:t>
            </a:r>
            <a:br>
              <a:rPr lang="en-GB" dirty="0"/>
            </a:br>
            <a:r>
              <a:rPr lang="en-GB" dirty="0"/>
              <a:t>or crop rotations/data on RUSLE C-factor, nor</a:t>
            </a:r>
            <a:br>
              <a:rPr lang="en-GB" dirty="0"/>
            </a:br>
            <a:r>
              <a:rPr lang="en-GB" dirty="0"/>
              <a:t>any changes in adoption of no-till/low or cover crops</a:t>
            </a:r>
            <a:br>
              <a:rPr lang="en-GB" dirty="0"/>
            </a:br>
            <a:r>
              <a:rPr lang="en-GB" dirty="0"/>
              <a:t>which impacts management P-factor</a:t>
            </a:r>
          </a:p>
          <a:p>
            <a:endParaRPr lang="en-GB" dirty="0"/>
          </a:p>
          <a:p>
            <a:r>
              <a:rPr lang="en-GB" dirty="0"/>
              <a:t>Does not consider that some sediments are locally </a:t>
            </a:r>
            <a:br>
              <a:rPr lang="en-GB" dirty="0"/>
            </a:br>
            <a:r>
              <a:rPr lang="en-GB" dirty="0"/>
              <a:t>retained – sediment delivery ratio = ecosystem service</a:t>
            </a:r>
          </a:p>
        </p:txBody>
      </p:sp>
    </p:spTree>
    <p:extLst>
      <p:ext uri="{BB962C8B-B14F-4D97-AF65-F5344CB8AC3E}">
        <p14:creationId xmlns:p14="http://schemas.microsoft.com/office/powerpoint/2010/main" val="42099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D5636A7-EF38-41F6-BEB3-8EB8FC2C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076450"/>
            <a:ext cx="94678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3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4124CF7-060F-4D36-BDC8-B4181AEAE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76" y="0"/>
            <a:ext cx="10281977" cy="60623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EC18965-2DC6-4E72-8E03-A55166FF90BC}"/>
              </a:ext>
            </a:extLst>
          </p:cNvPr>
          <p:cNvSpPr/>
          <p:nvPr/>
        </p:nvSpPr>
        <p:spPr>
          <a:xfrm>
            <a:off x="2730759" y="5484568"/>
            <a:ext cx="9613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GB" dirty="0">
                <a:effectLst/>
              </a:rPr>
              <a:t>Chaplin-Kramer, R., Sharp, R. P., Weil, C., Bennett, E. M., Pascual, U., Arkema, K. K., Brauman, K. A., Bryant, B. P., </a:t>
            </a:r>
            <a:r>
              <a:rPr lang="en-GB" dirty="0" err="1">
                <a:effectLst/>
              </a:rPr>
              <a:t>Guerry</a:t>
            </a:r>
            <a:r>
              <a:rPr lang="en-GB" dirty="0">
                <a:effectLst/>
              </a:rPr>
              <a:t>, A. D., Haddad, N. M., Hamann, M., Hamel, P., Johnson, J. A., Mandle, L., Pereira, H. M., </a:t>
            </a:r>
            <a:r>
              <a:rPr lang="en-GB" dirty="0" err="1">
                <a:effectLst/>
              </a:rPr>
              <a:t>Polasky</a:t>
            </a:r>
            <a:r>
              <a:rPr lang="en-GB" dirty="0">
                <a:effectLst/>
              </a:rPr>
              <a:t>, S., Ruckelshaus, M., Shaw, M. R., Silver, J. M., … Daily, G. C. (2019). Global </a:t>
            </a:r>
            <a:r>
              <a:rPr lang="en-GB" dirty="0" err="1">
                <a:effectLst/>
              </a:rPr>
              <a:t>modeling</a:t>
            </a:r>
            <a:r>
              <a:rPr lang="en-GB" dirty="0">
                <a:effectLst/>
              </a:rPr>
              <a:t> of nature’s contributions to people. </a:t>
            </a:r>
            <a:r>
              <a:rPr lang="en-GB" i="1" dirty="0">
                <a:effectLst/>
              </a:rPr>
              <a:t>Science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366</a:t>
            </a:r>
            <a:r>
              <a:rPr lang="en-GB" dirty="0">
                <a:effectLst/>
              </a:rPr>
              <a:t>(6462), 255–258. https://doi.org/10.1126/science.aaw3372</a:t>
            </a:r>
          </a:p>
        </p:txBody>
      </p:sp>
    </p:spTree>
    <p:extLst>
      <p:ext uri="{BB962C8B-B14F-4D97-AF65-F5344CB8AC3E}">
        <p14:creationId xmlns:p14="http://schemas.microsoft.com/office/powerpoint/2010/main" val="1974723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3DB370B-1328-44B9-8C80-3EFC0774C347}"/>
              </a:ext>
            </a:extLst>
          </p:cNvPr>
          <p:cNvSpPr/>
          <p:nvPr/>
        </p:nvSpPr>
        <p:spPr>
          <a:xfrm>
            <a:off x="0" y="530290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GB" dirty="0" err="1">
                <a:effectLst/>
              </a:rPr>
              <a:t>Britz</a:t>
            </a:r>
            <a:r>
              <a:rPr lang="en-GB" dirty="0">
                <a:effectLst/>
              </a:rPr>
              <a:t>, W., &amp; </a:t>
            </a:r>
            <a:r>
              <a:rPr lang="en-GB" dirty="0" err="1">
                <a:effectLst/>
              </a:rPr>
              <a:t>Leip</a:t>
            </a:r>
            <a:r>
              <a:rPr lang="en-GB" dirty="0">
                <a:effectLst/>
              </a:rPr>
              <a:t>, A. (2009). Development of marginal emission factors for N losses from agricultural soils with the DNDC-CAPRI meta-model. </a:t>
            </a:r>
            <a:r>
              <a:rPr lang="en-GB" i="1" dirty="0">
                <a:effectLst/>
              </a:rPr>
              <a:t>Agriculture, Ecosystems and Environment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133</a:t>
            </a:r>
            <a:r>
              <a:rPr lang="en-GB" dirty="0">
                <a:effectLst/>
              </a:rPr>
              <a:t>(3–4), 267–279. https://doi.org/10.1016/j.agee.2009.04.026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8361BA-23C9-4FFE-843C-A6C1234A6157}"/>
              </a:ext>
            </a:extLst>
          </p:cNvPr>
          <p:cNvSpPr/>
          <p:nvPr/>
        </p:nvSpPr>
        <p:spPr>
          <a:xfrm>
            <a:off x="4914864" y="1322321"/>
            <a:ext cx="1181136" cy="55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CAPRI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AAA138-C7A0-4D0E-8246-F34A37AAAA9D}"/>
              </a:ext>
            </a:extLst>
          </p:cNvPr>
          <p:cNvSpPr/>
          <p:nvPr/>
        </p:nvSpPr>
        <p:spPr>
          <a:xfrm>
            <a:off x="4546292" y="2244755"/>
            <a:ext cx="1843866" cy="86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180,000 Homogenous Spatial Mapping Units (HSMUs) on 1km2 grid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7021B8-7953-41A8-8804-618FADD9E823}"/>
              </a:ext>
            </a:extLst>
          </p:cNvPr>
          <p:cNvSpPr/>
          <p:nvPr/>
        </p:nvSpPr>
        <p:spPr>
          <a:xfrm>
            <a:off x="6802931" y="338128"/>
            <a:ext cx="1787395" cy="9074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effectLst/>
              </a:rPr>
              <a:t>11,063 combinations of crops and environmental conditions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7827441-3A5C-496D-A1A2-3E9465B433FB}"/>
              </a:ext>
            </a:extLst>
          </p:cNvPr>
          <p:cNvSpPr/>
          <p:nvPr/>
        </p:nvSpPr>
        <p:spPr>
          <a:xfrm>
            <a:off x="7175386" y="2611302"/>
            <a:ext cx="1181136" cy="55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DNDC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1CF6C2C-B32F-437B-B832-8E37E1C7FCCF}"/>
              </a:ext>
            </a:extLst>
          </p:cNvPr>
          <p:cNvSpPr/>
          <p:nvPr/>
        </p:nvSpPr>
        <p:spPr>
          <a:xfrm>
            <a:off x="6862779" y="1597874"/>
            <a:ext cx="1668824" cy="646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X8 scenarios fertilization, irrigation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A39A27-DDC8-4E02-AE3A-D782684BAFC3}"/>
              </a:ext>
            </a:extLst>
          </p:cNvPr>
          <p:cNvSpPr/>
          <p:nvPr/>
        </p:nvSpPr>
        <p:spPr>
          <a:xfrm>
            <a:off x="7068853" y="3528955"/>
            <a:ext cx="1255550" cy="735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198 regression models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4885819-14AB-4F09-9EB5-93286F145676}"/>
              </a:ext>
            </a:extLst>
          </p:cNvPr>
          <p:cNvSpPr/>
          <p:nvPr/>
        </p:nvSpPr>
        <p:spPr>
          <a:xfrm>
            <a:off x="4840450" y="3476183"/>
            <a:ext cx="1364609" cy="967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Site-specific calibration (ensure consistency)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78ABDB8-A5B6-4373-A016-522932477CA6}"/>
              </a:ext>
            </a:extLst>
          </p:cNvPr>
          <p:cNvSpPr/>
          <p:nvPr/>
        </p:nvSpPr>
        <p:spPr>
          <a:xfrm>
            <a:off x="1263400" y="2742746"/>
            <a:ext cx="2541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-nitrogen leaching</a:t>
            </a:r>
          </a:p>
          <a:p>
            <a:r>
              <a:rPr lang="en-GB" sz="1200" dirty="0"/>
              <a:t>-nitrogen release during mineralization of organic matter</a:t>
            </a:r>
          </a:p>
          <a:p>
            <a:r>
              <a:rPr lang="en-GB" sz="1200" dirty="0"/>
              <a:t>-nitrogen uptake of the crop</a:t>
            </a:r>
          </a:p>
          <a:p>
            <a:r>
              <a:rPr lang="en-GB" sz="1200" dirty="0"/>
              <a:t>-gas losses as N2,N2O, NO and NH3</a:t>
            </a:r>
          </a:p>
          <a:p>
            <a:r>
              <a:rPr lang="en-GB" sz="1200" dirty="0"/>
              <a:t>-total nitrification plus denitrification gas losses (N2 +N2O + NO)</a:t>
            </a:r>
          </a:p>
          <a:p>
            <a:r>
              <a:rPr lang="en-GB" sz="1200" dirty="0"/>
              <a:t>-total nitrogen losses, water uptake by the crop</a:t>
            </a:r>
          </a:p>
          <a:p>
            <a:r>
              <a:rPr lang="en-GB" sz="1200" dirty="0"/>
              <a:t>-water leached</a:t>
            </a:r>
          </a:p>
          <a:p>
            <a:r>
              <a:rPr lang="en-GB" sz="1200" dirty="0"/>
              <a:t>-water evaporated </a:t>
            </a:r>
          </a:p>
          <a:p>
            <a:r>
              <a:rPr lang="en-GB" sz="1200" dirty="0"/>
              <a:t>-water transpired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691876D8-0704-44A0-AFFC-B903641FFBA1}"/>
              </a:ext>
            </a:extLst>
          </p:cNvPr>
          <p:cNvSpPr/>
          <p:nvPr/>
        </p:nvSpPr>
        <p:spPr>
          <a:xfrm>
            <a:off x="5312485" y="1921314"/>
            <a:ext cx="385894" cy="27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87829E4D-3397-4E82-B0A0-84219C72BA6F}"/>
              </a:ext>
            </a:extLst>
          </p:cNvPr>
          <p:cNvSpPr/>
          <p:nvPr/>
        </p:nvSpPr>
        <p:spPr>
          <a:xfrm>
            <a:off x="5312485" y="3152742"/>
            <a:ext cx="385894" cy="27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6F3C5807-77A1-4CCC-88BB-A555AAA6ED27}"/>
              </a:ext>
            </a:extLst>
          </p:cNvPr>
          <p:cNvSpPr/>
          <p:nvPr/>
        </p:nvSpPr>
        <p:spPr>
          <a:xfrm>
            <a:off x="7503681" y="1291034"/>
            <a:ext cx="385894" cy="27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8098A9BD-33F3-4CAA-9965-A7F06A86E886}"/>
              </a:ext>
            </a:extLst>
          </p:cNvPr>
          <p:cNvSpPr/>
          <p:nvPr/>
        </p:nvSpPr>
        <p:spPr>
          <a:xfrm>
            <a:off x="7515742" y="2303712"/>
            <a:ext cx="385894" cy="27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EA62DB95-B685-4363-9944-CFE3EFA69F65}"/>
              </a:ext>
            </a:extLst>
          </p:cNvPr>
          <p:cNvSpPr/>
          <p:nvPr/>
        </p:nvSpPr>
        <p:spPr>
          <a:xfrm>
            <a:off x="7503681" y="3207905"/>
            <a:ext cx="385894" cy="27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1C0E0CE4-17B1-4F71-837A-B6E77EA0E6F2}"/>
              </a:ext>
            </a:extLst>
          </p:cNvPr>
          <p:cNvSpPr/>
          <p:nvPr/>
        </p:nvSpPr>
        <p:spPr>
          <a:xfrm rot="5400000">
            <a:off x="6402150" y="3633830"/>
            <a:ext cx="385894" cy="526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86B9239B-DCCF-402E-B26C-1E3A21E9927A}"/>
              </a:ext>
            </a:extLst>
          </p:cNvPr>
          <p:cNvSpPr/>
          <p:nvPr/>
        </p:nvSpPr>
        <p:spPr>
          <a:xfrm rot="5400000">
            <a:off x="4231843" y="3663412"/>
            <a:ext cx="385894" cy="526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xmlns="" id="{C8B1460B-6510-479A-94E2-8189BF6393A0}"/>
              </a:ext>
            </a:extLst>
          </p:cNvPr>
          <p:cNvSpPr/>
          <p:nvPr/>
        </p:nvSpPr>
        <p:spPr>
          <a:xfrm rot="10800000">
            <a:off x="3400918" y="2722858"/>
            <a:ext cx="556929" cy="2407261"/>
          </a:xfrm>
          <a:prstGeom prst="leftBrace">
            <a:avLst>
              <a:gd name="adj1" fmla="val 4530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62822449-0139-44F8-9B1F-586A8E1344F5}"/>
              </a:ext>
            </a:extLst>
          </p:cNvPr>
          <p:cNvSpPr/>
          <p:nvPr/>
        </p:nvSpPr>
        <p:spPr>
          <a:xfrm>
            <a:off x="109059" y="4670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Estimates water quantity demand from agriculture</a:t>
            </a:r>
          </a:p>
          <a:p>
            <a:endParaRPr lang="en-GB" dirty="0"/>
          </a:p>
          <a:p>
            <a:r>
              <a:rPr lang="en-GB" dirty="0"/>
              <a:t>Does not consider that some nitrogen leaching is locally </a:t>
            </a:r>
            <a:br>
              <a:rPr lang="en-GB" dirty="0"/>
            </a:br>
            <a:r>
              <a:rPr lang="en-GB" dirty="0"/>
              <a:t>retained – nutrient delivery ratio = ecosystem service</a:t>
            </a:r>
          </a:p>
          <a:p>
            <a:endParaRPr lang="en-GB" dirty="0"/>
          </a:p>
          <a:p>
            <a:r>
              <a:rPr lang="en-GB" dirty="0"/>
              <a:t>If N in water ↗, cost of treated water ↗ but</a:t>
            </a:r>
            <a:br>
              <a:rPr lang="en-GB" dirty="0"/>
            </a:br>
            <a:r>
              <a:rPr lang="en-GB" dirty="0"/>
              <a:t>CAPRI only has agricultural economic sectors</a:t>
            </a:r>
            <a:br>
              <a:rPr lang="en-GB" dirty="0"/>
            </a:br>
            <a:r>
              <a:rPr lang="en-GB" dirty="0"/>
              <a:t>so that feedback can’t be included</a:t>
            </a:r>
          </a:p>
        </p:txBody>
      </p:sp>
    </p:spTree>
    <p:extLst>
      <p:ext uri="{BB962C8B-B14F-4D97-AF65-F5344CB8AC3E}">
        <p14:creationId xmlns:p14="http://schemas.microsoft.com/office/powerpoint/2010/main" val="306271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ADF72C-EEA2-4585-8D79-263DE0FBC1FB}"/>
              </a:ext>
            </a:extLst>
          </p:cNvPr>
          <p:cNvSpPr/>
          <p:nvPr/>
        </p:nvSpPr>
        <p:spPr>
          <a:xfrm>
            <a:off x="111853" y="556364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0" indent="-304800"/>
            <a:r>
              <a:rPr lang="en-GB" dirty="0" err="1">
                <a:effectLst/>
              </a:rPr>
              <a:t>Grizzetti</a:t>
            </a:r>
            <a:r>
              <a:rPr lang="en-GB" dirty="0">
                <a:effectLst/>
              </a:rPr>
              <a:t>, B., </a:t>
            </a:r>
            <a:r>
              <a:rPr lang="en-GB" dirty="0" err="1">
                <a:effectLst/>
              </a:rPr>
              <a:t>Bouraoui</a:t>
            </a:r>
            <a:r>
              <a:rPr lang="en-GB" dirty="0">
                <a:effectLst/>
              </a:rPr>
              <a:t>, F., &amp; Aloe, A. (2012). Changes of nitrogen and phosphorus loads to European seas. </a:t>
            </a:r>
            <a:r>
              <a:rPr lang="en-GB" i="1" dirty="0">
                <a:effectLst/>
              </a:rPr>
              <a:t>Global Change Biology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18</a:t>
            </a:r>
            <a:r>
              <a:rPr lang="en-GB" dirty="0">
                <a:effectLst/>
              </a:rPr>
              <a:t>(2), 769–782. https://doi.org/10.1111/j.1365-2486.2011.02576.x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FCEF448-01C6-424D-A3C7-201348AAD221}"/>
              </a:ext>
            </a:extLst>
          </p:cNvPr>
          <p:cNvSpPr/>
          <p:nvPr/>
        </p:nvSpPr>
        <p:spPr>
          <a:xfrm>
            <a:off x="7854146" y="179064"/>
            <a:ext cx="4337854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de-DE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=(DS</a:t>
            </a:r>
            <a:r>
              <a:rPr lang="de-DE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*(1-BR</a:t>
            </a:r>
            <a:r>
              <a:rPr lang="de-DE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)+PS</a:t>
            </a:r>
            <a:r>
              <a:rPr lang="de-DE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+U</a:t>
            </a:r>
            <a:r>
              <a:rPr lang="de-DE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)*(1-RR</a:t>
            </a:r>
            <a:r>
              <a:rPr lang="de-DE" sz="16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endParaRPr lang="en-GB" sz="1600" dirty="0"/>
          </a:p>
          <a:p>
            <a:r>
              <a:rPr lang="en-GB" sz="1600" dirty="0" err="1"/>
              <a:t>DS</a:t>
            </a:r>
            <a:r>
              <a:rPr lang="en-GB" sz="1600" baseline="-25000" dirty="0" err="1"/>
              <a:t>i</a:t>
            </a:r>
            <a:r>
              <a:rPr lang="en-GB" sz="1600" dirty="0"/>
              <a:t> (ton N/</a:t>
            </a:r>
            <a:r>
              <a:rPr lang="en-GB" sz="1600" dirty="0" err="1"/>
              <a:t>yr</a:t>
            </a:r>
            <a:r>
              <a:rPr lang="en-GB" sz="1600" dirty="0"/>
              <a:t> or P/</a:t>
            </a:r>
            <a:r>
              <a:rPr lang="en-GB" sz="1600" dirty="0" err="1"/>
              <a:t>yr</a:t>
            </a:r>
            <a:r>
              <a:rPr lang="en-GB" sz="1600" dirty="0"/>
              <a:t>) is the sum of diffuse sources</a:t>
            </a:r>
          </a:p>
          <a:p>
            <a:r>
              <a:rPr lang="en-GB" sz="1600" dirty="0" err="1"/>
              <a:t>PS</a:t>
            </a:r>
            <a:r>
              <a:rPr lang="en-GB" sz="1600" baseline="-25000" dirty="0" err="1"/>
              <a:t>i</a:t>
            </a:r>
            <a:r>
              <a:rPr lang="en-GB" sz="1600" dirty="0"/>
              <a:t> (ton N/</a:t>
            </a:r>
            <a:r>
              <a:rPr lang="en-GB" sz="1600" dirty="0" err="1"/>
              <a:t>yr</a:t>
            </a:r>
            <a:r>
              <a:rPr lang="en-GB" sz="1600" dirty="0"/>
              <a:t> or P/</a:t>
            </a:r>
            <a:r>
              <a:rPr lang="en-GB" sz="1600" dirty="0" err="1"/>
              <a:t>yr</a:t>
            </a:r>
            <a:r>
              <a:rPr lang="en-GB" sz="1600" dirty="0"/>
              <a:t>) is the sum of point sources</a:t>
            </a:r>
          </a:p>
          <a:p>
            <a:r>
              <a:rPr lang="en-GB" sz="1600" dirty="0"/>
              <a:t>U</a:t>
            </a:r>
            <a:r>
              <a:rPr lang="en-GB" sz="1600" baseline="-25000" dirty="0"/>
              <a:t>i</a:t>
            </a:r>
            <a:r>
              <a:rPr lang="en-GB" sz="1600" dirty="0"/>
              <a:t> (ton N/</a:t>
            </a:r>
            <a:r>
              <a:rPr lang="en-GB" sz="1600" dirty="0" err="1"/>
              <a:t>yr</a:t>
            </a:r>
            <a:r>
              <a:rPr lang="en-GB" sz="1600" dirty="0"/>
              <a:t> or P/</a:t>
            </a:r>
            <a:r>
              <a:rPr lang="en-GB" sz="1600" dirty="0" err="1"/>
              <a:t>yr</a:t>
            </a:r>
            <a:r>
              <a:rPr lang="en-GB" sz="1600" dirty="0"/>
              <a:t>) is the nutrient load received </a:t>
            </a:r>
          </a:p>
          <a:p>
            <a:r>
              <a:rPr lang="en-GB" sz="1600" dirty="0"/>
              <a:t>from upstream sub-catchments</a:t>
            </a:r>
          </a:p>
          <a:p>
            <a:r>
              <a:rPr lang="en-GB" sz="1600" dirty="0" err="1"/>
              <a:t>BR</a:t>
            </a:r>
            <a:r>
              <a:rPr lang="en-GB" sz="1600" baseline="-25000" dirty="0" err="1"/>
              <a:t>i</a:t>
            </a:r>
            <a:r>
              <a:rPr lang="en-GB" sz="1600" dirty="0"/>
              <a:t> and </a:t>
            </a:r>
            <a:r>
              <a:rPr lang="en-GB" sz="1600" dirty="0" err="1"/>
              <a:t>RR</a:t>
            </a:r>
            <a:r>
              <a:rPr lang="en-GB" sz="1600" baseline="-25000" dirty="0" err="1"/>
              <a:t>i</a:t>
            </a:r>
            <a:r>
              <a:rPr lang="en-GB" sz="1600" dirty="0"/>
              <a:t> (fraction, dimensionless) are the </a:t>
            </a:r>
          </a:p>
          <a:p>
            <a:r>
              <a:rPr lang="en-GB" sz="1600" dirty="0"/>
              <a:t>estimated nutrient Basin Retention and </a:t>
            </a:r>
          </a:p>
          <a:p>
            <a:r>
              <a:rPr lang="en-GB" sz="1600" dirty="0"/>
              <a:t>River Retention</a:t>
            </a:r>
          </a:p>
          <a:p>
            <a:endParaRPr lang="en-GB" sz="1600" dirty="0"/>
          </a:p>
          <a:p>
            <a:r>
              <a:rPr lang="en-GB" sz="1600" dirty="0" err="1"/>
              <a:t>BR</a:t>
            </a:r>
            <a:r>
              <a:rPr lang="en-GB" sz="1600" baseline="-25000" dirty="0" err="1"/>
              <a:t>i</a:t>
            </a:r>
            <a:r>
              <a:rPr lang="en-GB" sz="1600" dirty="0"/>
              <a:t>=exp (-α</a:t>
            </a:r>
            <a:r>
              <a:rPr lang="en-GB" sz="1600" baseline="-25000" dirty="0"/>
              <a:t>P</a:t>
            </a:r>
            <a:r>
              <a:rPr lang="en-GB" sz="1600" dirty="0"/>
              <a:t> * </a:t>
            </a:r>
            <a:r>
              <a:rPr lang="en-GB" sz="1600" dirty="0" err="1"/>
              <a:t>X</a:t>
            </a:r>
            <a:r>
              <a:rPr lang="en-GB" sz="1600" baseline="-25000" dirty="0" err="1"/>
              <a:t>P,i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RR</a:t>
            </a:r>
            <a:r>
              <a:rPr lang="en-GB" sz="1600" baseline="-25000" dirty="0" err="1"/>
              <a:t>i</a:t>
            </a:r>
            <a:r>
              <a:rPr lang="en-GB" sz="1600" dirty="0"/>
              <a:t>= exp (-α</a:t>
            </a:r>
            <a:r>
              <a:rPr lang="en-GB" sz="1600" baseline="-25000" dirty="0"/>
              <a:t>L</a:t>
            </a:r>
            <a:r>
              <a:rPr lang="en-GB" sz="1600" dirty="0"/>
              <a:t> * </a:t>
            </a:r>
            <a:r>
              <a:rPr lang="en-GB" sz="1600" dirty="0" err="1"/>
              <a:t>X</a:t>
            </a:r>
            <a:r>
              <a:rPr lang="en-GB" sz="1600" baseline="-25000" dirty="0" err="1"/>
              <a:t>L,i</a:t>
            </a:r>
            <a:r>
              <a:rPr lang="en-GB" sz="1600" dirty="0"/>
              <a:t>)</a:t>
            </a:r>
          </a:p>
          <a:p>
            <a:r>
              <a:rPr lang="en-GB" sz="1600" dirty="0" err="1"/>
              <a:t>X</a:t>
            </a:r>
            <a:r>
              <a:rPr lang="en-GB" sz="1600" baseline="-25000" dirty="0" err="1"/>
              <a:t>P,i</a:t>
            </a:r>
            <a:r>
              <a:rPr lang="en-GB" sz="1600" dirty="0"/>
              <a:t> and </a:t>
            </a:r>
            <a:r>
              <a:rPr lang="en-GB" sz="1600" dirty="0" err="1"/>
              <a:t>X</a:t>
            </a:r>
            <a:r>
              <a:rPr lang="en-GB" sz="1600" baseline="-25000" dirty="0" err="1"/>
              <a:t>L,i</a:t>
            </a:r>
            <a:r>
              <a:rPr lang="en-GB" sz="1600" dirty="0"/>
              <a:t> are the inverse of rainfall and the </a:t>
            </a:r>
          </a:p>
          <a:p>
            <a:r>
              <a:rPr lang="en-GB" sz="1600" dirty="0"/>
              <a:t>river length</a:t>
            </a:r>
          </a:p>
          <a:p>
            <a:r>
              <a:rPr lang="de-DE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</a:p>
          <a:p>
            <a:r>
              <a:rPr lang="en-GB" sz="1600" dirty="0"/>
              <a:t>α</a:t>
            </a:r>
            <a:r>
              <a:rPr lang="en-GB" sz="1600" baseline="-25000" dirty="0"/>
              <a:t>P</a:t>
            </a:r>
            <a:r>
              <a:rPr lang="en-GB" sz="1600" dirty="0"/>
              <a:t> and α</a:t>
            </a:r>
            <a:r>
              <a:rPr lang="en-GB" sz="1600" baseline="-25000" dirty="0"/>
              <a:t>L</a:t>
            </a:r>
            <a:r>
              <a:rPr lang="en-GB" sz="1600" dirty="0"/>
              <a:t> were calibrated globally, and then</a:t>
            </a:r>
            <a:br>
              <a:rPr lang="en-GB" sz="1600" dirty="0"/>
            </a:br>
            <a:r>
              <a:rPr lang="en-GB" sz="1600" dirty="0"/>
              <a:t>adjusted for 4 sub-regions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B25D44-214E-4AAC-92FF-2BE5BE5C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6" y="94024"/>
            <a:ext cx="4410075" cy="4448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E55D496-5FA9-41BF-BD26-5963D47E9BFC}"/>
              </a:ext>
            </a:extLst>
          </p:cNvPr>
          <p:cNvSpPr txBox="1"/>
          <p:nvPr/>
        </p:nvSpPr>
        <p:spPr>
          <a:xfrm>
            <a:off x="4403388" y="628681"/>
            <a:ext cx="31037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GREEN model uses</a:t>
            </a:r>
            <a:br>
              <a:rPr lang="en-GB" dirty="0"/>
            </a:br>
            <a:r>
              <a:rPr lang="en-GB" dirty="0"/>
              <a:t>1985-2005 measured data</a:t>
            </a:r>
            <a:br>
              <a:rPr lang="en-GB" dirty="0"/>
            </a:br>
            <a:r>
              <a:rPr lang="en-GB" dirty="0"/>
              <a:t>in 766 stations</a:t>
            </a:r>
          </a:p>
          <a:p>
            <a:endParaRPr lang="en-GB" dirty="0"/>
          </a:p>
          <a:p>
            <a:r>
              <a:rPr lang="en-GB" dirty="0"/>
              <a:t>(43256 stations in new </a:t>
            </a:r>
            <a:br>
              <a:rPr lang="en-GB" dirty="0"/>
            </a:br>
            <a:r>
              <a:rPr lang="en-GB" dirty="0" err="1"/>
              <a:t>Waterbase</a:t>
            </a:r>
            <a:r>
              <a:rPr lang="en-GB" dirty="0"/>
              <a:t> w/ 1960-2018 data)</a:t>
            </a:r>
          </a:p>
          <a:p>
            <a:endParaRPr lang="en-GB" dirty="0"/>
          </a:p>
          <a:p>
            <a:r>
              <a:rPr lang="en-GB" dirty="0"/>
              <a:t>Ignores nutrient retention on</a:t>
            </a:r>
            <a:br>
              <a:rPr lang="en-GB" dirty="0"/>
            </a:br>
            <a:r>
              <a:rPr lang="en-GB" dirty="0"/>
              <a:t>land = ecosystem service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78DEDF4-3269-4CC6-9F45-2A206C4E1562}"/>
              </a:ext>
            </a:extLst>
          </p:cNvPr>
          <p:cNvSpPr/>
          <p:nvPr/>
        </p:nvSpPr>
        <p:spPr>
          <a:xfrm>
            <a:off x="6096000" y="556364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(i) the spatial information on areas occupied by agriculture and pasture was taken from the HYDE 3 database (Klein Gold- </a:t>
            </a:r>
            <a:r>
              <a:rPr lang="en-GB" sz="1200" dirty="0" err="1"/>
              <a:t>ewijk</a:t>
            </a:r>
            <a:r>
              <a:rPr lang="en-GB" sz="1200" dirty="0"/>
              <a:t> &amp; Van </a:t>
            </a:r>
            <a:r>
              <a:rPr lang="en-GB" sz="1200" dirty="0" err="1"/>
              <a:t>Drecht</a:t>
            </a:r>
            <a:r>
              <a:rPr lang="en-GB" sz="1200" dirty="0"/>
              <a:t>, 2006), (ii) the geographical location of urban and water cover types was based on the GLC2000 (Bar- </a:t>
            </a:r>
            <a:r>
              <a:rPr lang="en-GB" sz="1200" dirty="0" err="1"/>
              <a:t>tholome</a:t>
            </a:r>
            <a:r>
              <a:rPr lang="en-GB" sz="1200" dirty="0"/>
              <a:t>´ &amp; </a:t>
            </a:r>
            <a:r>
              <a:rPr lang="en-GB" sz="1200" dirty="0" err="1"/>
              <a:t>Belward</a:t>
            </a:r>
            <a:r>
              <a:rPr lang="en-GB" sz="1200" dirty="0"/>
              <a:t>, 2005), and (iii) the information on crop shares, crop types and fertilizer application rates was derived from the </a:t>
            </a:r>
            <a:r>
              <a:rPr lang="en-GB" sz="1200" dirty="0">
                <a:highlight>
                  <a:srgbClr val="FFFF00"/>
                </a:highlight>
              </a:rPr>
              <a:t>CAPRI</a:t>
            </a:r>
            <a:r>
              <a:rPr lang="en-GB" sz="1200" dirty="0"/>
              <a:t> database (</a:t>
            </a:r>
            <a:r>
              <a:rPr lang="en-GB" sz="1200" dirty="0" err="1"/>
              <a:t>Britz</a:t>
            </a:r>
            <a:r>
              <a:rPr lang="en-GB" sz="1200" dirty="0"/>
              <a:t>, 2004) for EU27, Norway and Balkan region, and from the FAO database (FAO, 2009) for the rest of Europe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E1CC9D53-14A2-41E9-A2B0-D614DABCE7BB}"/>
              </a:ext>
            </a:extLst>
          </p:cNvPr>
          <p:cNvSpPr/>
          <p:nvPr/>
        </p:nvSpPr>
        <p:spPr>
          <a:xfrm rot="10800000">
            <a:off x="9006979" y="5288092"/>
            <a:ext cx="385894" cy="275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16F47F4-66FC-452C-A93A-3E2CCCAC25FE}"/>
              </a:ext>
            </a:extLst>
          </p:cNvPr>
          <p:cNvSpPr/>
          <p:nvPr/>
        </p:nvSpPr>
        <p:spPr>
          <a:xfrm>
            <a:off x="8938476" y="4918759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</a:rPr>
              <a:t>DS</a:t>
            </a:r>
            <a:r>
              <a:rPr lang="de-DE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13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5415"/>
            <a:ext cx="9144000" cy="772538"/>
          </a:xfrm>
        </p:spPr>
        <p:txBody>
          <a:bodyPr>
            <a:normAutofit fontScale="90000"/>
          </a:bodyPr>
          <a:lstStyle/>
          <a:p>
            <a:r>
              <a:rPr lang="en-GB" dirty="0"/>
              <a:t>KIP-INCA</a:t>
            </a:r>
          </a:p>
        </p:txBody>
      </p:sp>
      <p:pic>
        <p:nvPicPr>
          <p:cNvPr id="1026" name="Picture 2" descr="https://ars.els-cdn.com/content/image/1-s2.0-S2212041619302815-gr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1" y="285415"/>
            <a:ext cx="4125480" cy="626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1057953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b="0" i="0" dirty="0">
                <a:solidFill>
                  <a:srgbClr val="2E2E2E"/>
                </a:solidFill>
                <a:effectLst/>
                <a:latin typeface="NexusSerif"/>
              </a:rPr>
              <a:t>The KIP INCA framework for ES accounts follows three main steps</a:t>
            </a:r>
          </a:p>
          <a:p>
            <a:r>
              <a:rPr lang="en-GB" sz="2800" b="0" i="0" dirty="0">
                <a:solidFill>
                  <a:srgbClr val="2E2E2E"/>
                </a:solidFill>
                <a:effectLst/>
                <a:latin typeface="NexusSerif"/>
              </a:rPr>
              <a:t> </a:t>
            </a:r>
          </a:p>
          <a:p>
            <a:pPr marL="342900" indent="-342900">
              <a:buAutoNum type="arabicParenR"/>
            </a:pPr>
            <a:r>
              <a:rPr lang="en-GB" sz="2800" b="0" i="0" dirty="0">
                <a:solidFill>
                  <a:srgbClr val="2E2E2E"/>
                </a:solidFill>
                <a:effectLst/>
                <a:latin typeface="NexusSerif"/>
              </a:rPr>
              <a:t>biophysical assessment of the ecosystem service </a:t>
            </a:r>
          </a:p>
          <a:p>
            <a:pPr marL="342900" indent="-342900">
              <a:buAutoNum type="arabicParenR"/>
            </a:pPr>
            <a:endParaRPr lang="en-GB" sz="2800" dirty="0">
              <a:solidFill>
                <a:srgbClr val="2E2E2E"/>
              </a:solidFill>
              <a:latin typeface="NexusSerif"/>
            </a:endParaRPr>
          </a:p>
          <a:p>
            <a:r>
              <a:rPr lang="en-GB" sz="2800" b="0" i="0" dirty="0">
                <a:solidFill>
                  <a:srgbClr val="2E2E2E"/>
                </a:solidFill>
                <a:effectLst/>
                <a:latin typeface="NexusSerif"/>
              </a:rPr>
              <a:t>2) translation into monetary terms</a:t>
            </a:r>
          </a:p>
          <a:p>
            <a:endParaRPr lang="en-GB" sz="2800" dirty="0">
              <a:solidFill>
                <a:srgbClr val="2E2E2E"/>
              </a:solidFill>
              <a:latin typeface="NexusSerif"/>
            </a:endParaRPr>
          </a:p>
          <a:p>
            <a:r>
              <a:rPr lang="en-GB" sz="2800" b="0" i="0" dirty="0">
                <a:solidFill>
                  <a:srgbClr val="2E2E2E"/>
                </a:solidFill>
                <a:effectLst/>
                <a:latin typeface="NexusSerif"/>
              </a:rPr>
              <a:t>3) compilation of supply and use tables This framework is consistent with the accounting structure of the SNA and SEEA EEA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7028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FCF79F-E1F1-4E6C-8850-5131FE444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666750"/>
            <a:ext cx="9553575" cy="5524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8A2413-70F3-4E80-A8D0-832EC7AA0198}"/>
              </a:ext>
            </a:extLst>
          </p:cNvPr>
          <p:cNvSpPr/>
          <p:nvPr/>
        </p:nvSpPr>
        <p:spPr>
          <a:xfrm>
            <a:off x="69130" y="60658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hlinkClick r:id="rId3"/>
              </a:rPr>
              <a:t>https://ec.europa.eu/environment/nature/capital_accounting/pdf/KIP_INCA_final_report_phase-1.pdf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1602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111007-72F3-4ADF-B2E5-42C47E63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47700"/>
            <a:ext cx="94488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9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44EF8B-405B-48F2-AC82-580010985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738187"/>
            <a:ext cx="94583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6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D8C533D-E299-4E03-97B7-519A0D795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728662"/>
            <a:ext cx="9429750" cy="54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6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E32E41-E395-4840-89CF-463670644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2" y="661987"/>
            <a:ext cx="94773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4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645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NexusSerif</vt:lpstr>
      <vt:lpstr>Times New Roman</vt:lpstr>
      <vt:lpstr>Office Theme</vt:lpstr>
      <vt:lpstr>PowerPoint Presentation</vt:lpstr>
      <vt:lpstr>PowerPoint Presentation</vt:lpstr>
      <vt:lpstr>PowerPoint Presentation</vt:lpstr>
      <vt:lpstr>KIP-INCA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Ziv</dc:creator>
  <cp:lastModifiedBy>Gabriela Popova</cp:lastModifiedBy>
  <cp:revision>1</cp:revision>
  <dcterms:created xsi:type="dcterms:W3CDTF">2020-07-15T17:20:18Z</dcterms:created>
  <dcterms:modified xsi:type="dcterms:W3CDTF">2020-09-18T13:50:49Z</dcterms:modified>
</cp:coreProperties>
</file>