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27">
          <p15:clr>
            <a:srgbClr val="A4A3A4"/>
          </p15:clr>
        </p15:guide>
        <p15:guide id="2" orient="horz" pos="3722">
          <p15:clr>
            <a:srgbClr val="A4A3A4"/>
          </p15:clr>
        </p15:guide>
        <p15:guide id="3" orient="horz" pos="4060">
          <p15:clr>
            <a:srgbClr val="A4A3A4"/>
          </p15:clr>
        </p15:guide>
        <p15:guide id="4" pos="511">
          <p15:clr>
            <a:srgbClr val="A4A3A4"/>
          </p15:clr>
        </p15:guide>
        <p15:guide id="5" pos="5500">
          <p15:clr>
            <a:srgbClr val="A4A3A4"/>
          </p15:clr>
        </p15:guide>
        <p15:guide id="6" pos="28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g/yZOc59Bo2aXb/rLB8EBQchvs5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5" d="100"/>
          <a:sy n="125" d="100"/>
        </p:scale>
        <p:origin x="1194" y="108"/>
      </p:cViewPr>
      <p:guideLst>
        <p:guide orient="horz" pos="1027"/>
        <p:guide orient="horz" pos="3722"/>
        <p:guide orient="horz" pos="4060"/>
        <p:guide pos="511"/>
        <p:guide pos="5500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372968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0211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63326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8566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2778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0700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88932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8035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15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dia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10"/>
          <p:cNvPicPr preferRelativeResize="0"/>
          <p:nvPr/>
        </p:nvPicPr>
        <p:blipFill rotWithShape="1">
          <a:blip r:embed="rId2">
            <a:alphaModFix/>
          </a:blip>
          <a:srcRect t="2258" b="13817"/>
          <a:stretch/>
        </p:blipFill>
        <p:spPr>
          <a:xfrm>
            <a:off x="1" y="0"/>
            <a:ext cx="9150100" cy="5755558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10"/>
          <p:cNvSpPr txBox="1">
            <a:spLocks noGrp="1"/>
          </p:cNvSpPr>
          <p:nvPr>
            <p:ph type="ctrTitle"/>
          </p:nvPr>
        </p:nvSpPr>
        <p:spPr>
          <a:xfrm>
            <a:off x="722670" y="1231491"/>
            <a:ext cx="6371304" cy="2443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144000" rIns="36000" bIns="36000" anchor="b" anchorCtr="0">
            <a:noAutofit/>
          </a:bodyPr>
          <a:lstStyle>
            <a:lvl1pPr lvl="0" algn="l">
              <a:lnSpc>
                <a:spcPct val="92592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subTitle" idx="1"/>
          </p:nvPr>
        </p:nvSpPr>
        <p:spPr>
          <a:xfrm>
            <a:off x="722670" y="3709888"/>
            <a:ext cx="6371304" cy="1367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000" tIns="36000" rIns="36000" bIns="36000" anchor="t" anchorCtr="0">
            <a:noAutofit/>
          </a:bodyPr>
          <a:lstStyle>
            <a:lvl1pPr lvl="0" algn="l">
              <a:lnSpc>
                <a:spcPct val="121428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>
                <a:solidFill>
                  <a:schemeClr val="lt1"/>
                </a:solidFill>
              </a:defRPr>
            </a:lvl1pPr>
            <a:lvl2pPr lvl="1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>
                <a:solidFill>
                  <a:srgbClr val="898989"/>
                </a:solidFill>
              </a:defRPr>
            </a:lvl2pPr>
            <a:lvl3pPr lvl="2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>
                <a:solidFill>
                  <a:srgbClr val="898989"/>
                </a:solidFill>
              </a:defRPr>
            </a:lvl3pPr>
            <a:lvl4pPr lvl="3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>
                <a:solidFill>
                  <a:srgbClr val="898989"/>
                </a:solidFill>
              </a:defRPr>
            </a:lvl4pPr>
            <a:lvl5pPr lvl="4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000"/>
              <a:buNone/>
              <a:defRPr>
                <a:solidFill>
                  <a:srgbClr val="898989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98989"/>
              </a:buClr>
              <a:buSzPts val="2000"/>
              <a:buNone/>
              <a:defRPr>
                <a:solidFill>
                  <a:srgbClr val="898989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98989"/>
              </a:buClr>
              <a:buSzPts val="2000"/>
              <a:buNone/>
              <a:defRPr>
                <a:solidFill>
                  <a:srgbClr val="898989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98989"/>
              </a:buClr>
              <a:buSzPts val="2000"/>
              <a:buNone/>
              <a:defRPr>
                <a:solidFill>
                  <a:srgbClr val="898989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98989"/>
              </a:buClr>
              <a:buSzPts val="2000"/>
              <a:buNone/>
              <a:defRPr>
                <a:solidFill>
                  <a:srgbClr val="898989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10"/>
          <p:cNvSpPr txBox="1"/>
          <p:nvPr/>
        </p:nvSpPr>
        <p:spPr>
          <a:xfrm>
            <a:off x="573711" y="6090727"/>
            <a:ext cx="3548459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project has received funding from the European Union’s Horizon 2020 research and innovation programme under grant agreement No 773499 SUPREMA.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" name="Google Shape;23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78558" y="5954661"/>
            <a:ext cx="2592415" cy="7406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98130" y="6141073"/>
            <a:ext cx="665534" cy="4438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>
            <a:spLocks noGrp="1"/>
          </p:cNvSpPr>
          <p:nvPr>
            <p:ph type="title"/>
          </p:nvPr>
        </p:nvSpPr>
        <p:spPr>
          <a:xfrm>
            <a:off x="730099" y="90287"/>
            <a:ext cx="8001151" cy="838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108000" rIns="36000" bIns="36000" anchor="t" anchorCtr="0">
            <a:noAutofit/>
          </a:bodyPr>
          <a:lstStyle>
            <a:lvl1pPr lvl="0" algn="l">
              <a:lnSpc>
                <a:spcPct val="16666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body" idx="1"/>
          </p:nvPr>
        </p:nvSpPr>
        <p:spPr>
          <a:xfrm>
            <a:off x="752221" y="1463779"/>
            <a:ext cx="7979029" cy="44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>
            <a:lvl1pPr marL="457200" lvl="0" indent="-342900" algn="l">
              <a:lnSpc>
                <a:spcPct val="188888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88888"/>
              </a:lnSpc>
              <a:spcBef>
                <a:spcPts val="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88888"/>
              </a:lnSpc>
              <a:spcBef>
                <a:spcPts val="0"/>
              </a:spcBef>
              <a:spcAft>
                <a:spcPts val="0"/>
              </a:spcAft>
              <a:buSzPts val="1800"/>
              <a:buChar char="–"/>
              <a:defRPr/>
            </a:lvl3pPr>
            <a:lvl4pPr marL="1828800" lvl="3" indent="-342900" algn="l">
              <a:lnSpc>
                <a:spcPct val="188888"/>
              </a:lnSpc>
              <a:spcBef>
                <a:spcPts val="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8888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dt" idx="10"/>
          </p:nvPr>
        </p:nvSpPr>
        <p:spPr>
          <a:xfrm>
            <a:off x="4463740" y="6393220"/>
            <a:ext cx="1636299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ftr" idx="11"/>
          </p:nvPr>
        </p:nvSpPr>
        <p:spPr>
          <a:xfrm>
            <a:off x="705849" y="6393220"/>
            <a:ext cx="3669866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sldNum" idx="12"/>
          </p:nvPr>
        </p:nvSpPr>
        <p:spPr>
          <a:xfrm>
            <a:off x="27714" y="6393220"/>
            <a:ext cx="481106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9"/>
          <p:cNvPicPr preferRelativeResize="0"/>
          <p:nvPr/>
        </p:nvPicPr>
        <p:blipFill rotWithShape="1">
          <a:blip r:embed="rId4">
            <a:alphaModFix/>
          </a:blip>
          <a:srcRect t="42196" b="43062"/>
          <a:stretch/>
        </p:blipFill>
        <p:spPr>
          <a:xfrm rot="10800000">
            <a:off x="0" y="-3"/>
            <a:ext cx="9144000" cy="101026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9"/>
          <p:cNvSpPr txBox="1">
            <a:spLocks noGrp="1"/>
          </p:cNvSpPr>
          <p:nvPr>
            <p:ph type="title"/>
          </p:nvPr>
        </p:nvSpPr>
        <p:spPr>
          <a:xfrm>
            <a:off x="730099" y="90287"/>
            <a:ext cx="8001151" cy="838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108000" rIns="36000" bIns="36000" anchor="t" anchorCtr="0">
            <a:noAutofit/>
          </a:bodyPr>
          <a:lstStyle>
            <a:lvl1pPr marR="0" lvl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body" idx="1"/>
          </p:nvPr>
        </p:nvSpPr>
        <p:spPr>
          <a:xfrm>
            <a:off x="752221" y="1463779"/>
            <a:ext cx="7979029" cy="44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>
            <a:lvl1pPr marL="457200" marR="0" lvl="0" indent="-3810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mo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Arimo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mo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mo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dt" idx="10"/>
          </p:nvPr>
        </p:nvSpPr>
        <p:spPr>
          <a:xfrm>
            <a:off x="4463740" y="6393220"/>
            <a:ext cx="1636299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ftr" idx="11"/>
          </p:nvPr>
        </p:nvSpPr>
        <p:spPr>
          <a:xfrm>
            <a:off x="705849" y="6393220"/>
            <a:ext cx="3669866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27714" y="6393220"/>
            <a:ext cx="481106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6" name="Google Shape;16;p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64902" y="6228175"/>
            <a:ext cx="1506071" cy="430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9"/>
          <p:cNvPicPr preferRelativeResize="0"/>
          <p:nvPr/>
        </p:nvPicPr>
        <p:blipFill rotWithShape="1">
          <a:blip r:embed="rId4">
            <a:alphaModFix/>
          </a:blip>
          <a:srcRect t="59665" b="39043"/>
          <a:stretch/>
        </p:blipFill>
        <p:spPr>
          <a:xfrm>
            <a:off x="0" y="6769510"/>
            <a:ext cx="9144000" cy="8849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"/>
          <p:cNvSpPr txBox="1">
            <a:spLocks noGrp="1"/>
          </p:cNvSpPr>
          <p:nvPr>
            <p:ph type="ctrTitle"/>
          </p:nvPr>
        </p:nvSpPr>
        <p:spPr>
          <a:xfrm>
            <a:off x="722670" y="1231491"/>
            <a:ext cx="6371304" cy="2443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144000" rIns="36000" bIns="36000" anchor="b" anchorCtr="0">
            <a:noAutofit/>
          </a:bodyPr>
          <a:lstStyle/>
          <a:p>
            <a:pPr marL="0" lvl="0" indent="0" algn="l" rtl="0">
              <a:lnSpc>
                <a:spcPct val="92592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</a:pPr>
            <a:r>
              <a:rPr lang="en-GB"/>
              <a:t>Options for BESTMAP to pick up SUPREMA results</a:t>
            </a:r>
            <a:endParaRPr/>
          </a:p>
        </p:txBody>
      </p:sp>
      <p:sp>
        <p:nvSpPr>
          <p:cNvPr id="36" name="Google Shape;36;p1"/>
          <p:cNvSpPr txBox="1">
            <a:spLocks noGrp="1"/>
          </p:cNvSpPr>
          <p:nvPr>
            <p:ph type="subTitle" idx="1"/>
          </p:nvPr>
        </p:nvSpPr>
        <p:spPr>
          <a:xfrm>
            <a:off x="722670" y="3709888"/>
            <a:ext cx="6371304" cy="1367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000" tIns="36000" rIns="36000" bIns="36000" anchor="t" anchorCtr="0">
            <a:noAutofit/>
          </a:bodyPr>
          <a:lstStyle/>
          <a:p>
            <a:pPr marL="0" lvl="0" indent="0" algn="l" rtl="0">
              <a:lnSpc>
                <a:spcPct val="121428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Peter Witzke, EuroCARE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"/>
          <p:cNvSpPr txBox="1">
            <a:spLocks noGrp="1"/>
          </p:cNvSpPr>
          <p:nvPr>
            <p:ph type="title"/>
          </p:nvPr>
        </p:nvSpPr>
        <p:spPr>
          <a:xfrm>
            <a:off x="730099" y="90287"/>
            <a:ext cx="8001151" cy="838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108000" rIns="36000" bIns="36000" anchor="t" anchorCtr="0">
            <a:noAutofit/>
          </a:bodyPr>
          <a:lstStyle/>
          <a:p>
            <a:pPr marL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GB"/>
              <a:t>SUpport for Policy RElevant Modelling of Agriculture — SUPREMA</a:t>
            </a:r>
            <a:endParaRPr/>
          </a:p>
        </p:txBody>
      </p:sp>
      <p:sp>
        <p:nvSpPr>
          <p:cNvPr id="42" name="Google Shape;42;p2"/>
          <p:cNvSpPr txBox="1">
            <a:spLocks noGrp="1"/>
          </p:cNvSpPr>
          <p:nvPr>
            <p:ph type="body" idx="1"/>
          </p:nvPr>
        </p:nvSpPr>
        <p:spPr>
          <a:xfrm>
            <a:off x="752221" y="1463779"/>
            <a:ext cx="7979029" cy="44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Coordination and Support Action (CSA)</a:t>
            </a:r>
            <a:endParaRPr/>
          </a:p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30 months from 1.1.2018, 1m €</a:t>
            </a:r>
            <a:endParaRPr/>
          </a:p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7 partners, co-ordinated by Wageningen research (WR)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EUROCARE, Bonn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TI, Braunschweig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SLU, Uppsala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IIASA, Laxenburg 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UPM, Madrid 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JRC, Seville</a:t>
            </a:r>
            <a:endParaRPr/>
          </a:p>
          <a:p>
            <a:pPr marL="342900" lvl="0" indent="-1905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  <p:sp>
        <p:nvSpPr>
          <p:cNvPr id="43" name="Google Shape;43;p2"/>
          <p:cNvSpPr txBox="1">
            <a:spLocks noGrp="1"/>
          </p:cNvSpPr>
          <p:nvPr>
            <p:ph type="dt" idx="10"/>
          </p:nvPr>
        </p:nvSpPr>
        <p:spPr>
          <a:xfrm>
            <a:off x="4472884" y="6393220"/>
            <a:ext cx="1636299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15 July 2019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730099" y="90287"/>
            <a:ext cx="8001151" cy="838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108000" rIns="36000" bIns="36000" anchor="t" anchorCtr="0">
            <a:noAutofit/>
          </a:bodyPr>
          <a:lstStyle/>
          <a:p>
            <a:pPr marL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GB"/>
              <a:t>WP1 – Challenges, needs, communication</a:t>
            </a:r>
            <a:endParaRPr/>
          </a:p>
        </p:txBody>
      </p:sp>
      <p:sp>
        <p:nvSpPr>
          <p:cNvPr id="49" name="Google Shape;49;p3"/>
          <p:cNvSpPr txBox="1">
            <a:spLocks noGrp="1"/>
          </p:cNvSpPr>
          <p:nvPr>
            <p:ph type="body" idx="1"/>
          </p:nvPr>
        </p:nvSpPr>
        <p:spPr>
          <a:xfrm>
            <a:off x="752221" y="1463779"/>
            <a:ext cx="7979029" cy="44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Three stimulating stakeholder workshops but few short run impacts on project work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Font typeface="Noto Sans Symbols"/>
              <a:buChar char="−"/>
            </a:pPr>
            <a:r>
              <a:rPr lang="en-GB"/>
              <a:t>Because few choice options open in 30 month project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Font typeface="Noto Sans Symbols"/>
              <a:buChar char="−"/>
            </a:pPr>
            <a:r>
              <a:rPr lang="en-GB"/>
              <a:t>Possibly better options in BESTMAP. Contact: P Salamon , M Banse, TI</a:t>
            </a:r>
            <a:endParaRPr/>
          </a:p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Exception: Roadmap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Assessment of achievements against needs and to do list for future</a:t>
            </a:r>
            <a:endParaRPr/>
          </a:p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Training and documentation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Progress for all systems, but different starting points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Potentially useful example; CAPRI (contact M Blanco, UPM)</a:t>
            </a:r>
            <a:endParaRPr/>
          </a:p>
          <a:p>
            <a:pPr marL="342900" lvl="0" indent="-1905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/>
          </a:p>
          <a:p>
            <a:pPr marL="342900" lvl="0" indent="-1905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/>
          </a:p>
          <a:p>
            <a:pPr marL="342900" lvl="0" indent="-1905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  <p:sp>
        <p:nvSpPr>
          <p:cNvPr id="50" name="Google Shape;50;p3"/>
          <p:cNvSpPr txBox="1">
            <a:spLocks noGrp="1"/>
          </p:cNvSpPr>
          <p:nvPr>
            <p:ph type="dt" idx="10"/>
          </p:nvPr>
        </p:nvSpPr>
        <p:spPr>
          <a:xfrm>
            <a:off x="4472884" y="6393220"/>
            <a:ext cx="1636299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15 July 2019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"/>
          <p:cNvSpPr txBox="1">
            <a:spLocks noGrp="1"/>
          </p:cNvSpPr>
          <p:nvPr>
            <p:ph type="title"/>
          </p:nvPr>
        </p:nvSpPr>
        <p:spPr>
          <a:xfrm>
            <a:off x="730099" y="90287"/>
            <a:ext cx="8001151" cy="838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108000" rIns="36000" bIns="36000" anchor="t" anchorCtr="0">
            <a:noAutofit/>
          </a:bodyPr>
          <a:lstStyle/>
          <a:p>
            <a:pPr marL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GB"/>
              <a:t>WP2 – Model enhancement and integration (1)</a:t>
            </a:r>
            <a:endParaRPr/>
          </a:p>
        </p:txBody>
      </p:sp>
      <p:sp>
        <p:nvSpPr>
          <p:cNvPr id="56" name="Google Shape;56;p4"/>
          <p:cNvSpPr txBox="1">
            <a:spLocks noGrp="1"/>
          </p:cNvSpPr>
          <p:nvPr>
            <p:ph type="body" idx="1"/>
          </p:nvPr>
        </p:nvSpPr>
        <p:spPr>
          <a:xfrm>
            <a:off x="752221" y="1463779"/>
            <a:ext cx="7979029" cy="44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Targeted improvements: specific to models</a:t>
            </a:r>
            <a:endParaRPr/>
          </a:p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Testing and versioning (stable release cycle): Very useful for CAPRI, presumably already standard in BESTMAP (given IT focus), if not: contact T Jansson, SLU</a:t>
            </a:r>
            <a:endParaRPr/>
          </a:p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Infrastructure for comparisons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Extension of earlier AgMIP template with more detail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Lengthy discussions, only partial implementation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Lesson (?): start simple – implement – improve </a:t>
            </a:r>
            <a:endParaRPr/>
          </a:p>
          <a:p>
            <a:pPr marL="342900" lvl="0" indent="-1905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/>
          </a:p>
          <a:p>
            <a:pPr marL="342900" lvl="0" indent="-1905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  <p:sp>
        <p:nvSpPr>
          <p:cNvPr id="57" name="Google Shape;57;p4"/>
          <p:cNvSpPr txBox="1">
            <a:spLocks noGrp="1"/>
          </p:cNvSpPr>
          <p:nvPr>
            <p:ph type="dt" idx="10"/>
          </p:nvPr>
        </p:nvSpPr>
        <p:spPr>
          <a:xfrm>
            <a:off x="4472884" y="6393220"/>
            <a:ext cx="1636299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15 July 2019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"/>
          <p:cNvSpPr txBox="1">
            <a:spLocks noGrp="1"/>
          </p:cNvSpPr>
          <p:nvPr>
            <p:ph type="title"/>
          </p:nvPr>
        </p:nvSpPr>
        <p:spPr>
          <a:xfrm>
            <a:off x="730099" y="90287"/>
            <a:ext cx="8001151" cy="838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108000" rIns="36000" bIns="36000" anchor="t" anchorCtr="0">
            <a:noAutofit/>
          </a:bodyPr>
          <a:lstStyle/>
          <a:p>
            <a:pPr marL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GB"/>
              <a:t>WP2 – Model enhancement and integration (2)</a:t>
            </a:r>
            <a:endParaRPr/>
          </a:p>
        </p:txBody>
      </p:sp>
      <p:sp>
        <p:nvSpPr>
          <p:cNvPr id="63" name="Google Shape;63;p5"/>
          <p:cNvSpPr txBox="1">
            <a:spLocks noGrp="1"/>
          </p:cNvSpPr>
          <p:nvPr>
            <p:ph type="body" idx="1"/>
          </p:nvPr>
        </p:nvSpPr>
        <p:spPr>
          <a:xfrm>
            <a:off x="752221" y="1463779"/>
            <a:ext cx="7979029" cy="44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IFM-CAP ⬄ CAPRI link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Useful (and extreme) example: conversion of all farms to organic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Related to BESTMAP even though different approach (hard linkage, no statistical upscaling). Contact: A Gocht, TI</a:t>
            </a:r>
            <a:endParaRPr/>
          </a:p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AGMEMOD⬄ MITERRA link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Useful example to exploit complementarity of models and top down approach (in first implementation). Contact: R Jongeneel, JP Leschen </a:t>
            </a:r>
            <a:endParaRPr/>
          </a:p>
          <a:p>
            <a:pPr marL="0" lvl="0" indent="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  <p:sp>
        <p:nvSpPr>
          <p:cNvPr id="64" name="Google Shape;64;p5"/>
          <p:cNvSpPr txBox="1">
            <a:spLocks noGrp="1"/>
          </p:cNvSpPr>
          <p:nvPr>
            <p:ph type="dt" idx="10"/>
          </p:nvPr>
        </p:nvSpPr>
        <p:spPr>
          <a:xfrm>
            <a:off x="4472884" y="6393220"/>
            <a:ext cx="1636299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15 July 2019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6"/>
          <p:cNvSpPr txBox="1">
            <a:spLocks noGrp="1"/>
          </p:cNvSpPr>
          <p:nvPr>
            <p:ph type="title"/>
          </p:nvPr>
        </p:nvSpPr>
        <p:spPr>
          <a:xfrm>
            <a:off x="730099" y="90287"/>
            <a:ext cx="8001151" cy="838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108000" rIns="36000" bIns="36000" anchor="t" anchorCtr="0">
            <a:noAutofit/>
          </a:bodyPr>
          <a:lstStyle/>
          <a:p>
            <a:pPr marL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GB"/>
              <a:t>WP3 – Testing the SUPREMA model family</a:t>
            </a:r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body" idx="1"/>
          </p:nvPr>
        </p:nvSpPr>
        <p:spPr>
          <a:xfrm>
            <a:off x="752221" y="1386505"/>
            <a:ext cx="7979029" cy="44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WP3.2 apparently overlapping with BESTMAP (medium run CAP orientation)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Premium reforms and elements of green deal 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Diet shifts of European consumers 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Long delays to achieve realistic scenarios, but assessment potentially valuable for BESTMAP  (contact R Jongeneel, WR) </a:t>
            </a:r>
            <a:endParaRPr/>
          </a:p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Also: Baseline and long run scenario work (carbon price with different degrees of non-EU participation) 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Less focus on farm level</a:t>
            </a:r>
            <a:endParaRPr/>
          </a:p>
        </p:txBody>
      </p:sp>
      <p:sp>
        <p:nvSpPr>
          <p:cNvPr id="71" name="Google Shape;71;p6"/>
          <p:cNvSpPr txBox="1">
            <a:spLocks noGrp="1"/>
          </p:cNvSpPr>
          <p:nvPr>
            <p:ph type="dt" idx="10"/>
          </p:nvPr>
        </p:nvSpPr>
        <p:spPr>
          <a:xfrm>
            <a:off x="4472884" y="6393220"/>
            <a:ext cx="1636299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15 July 2019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7"/>
          <p:cNvSpPr txBox="1">
            <a:spLocks noGrp="1"/>
          </p:cNvSpPr>
          <p:nvPr>
            <p:ph type="title"/>
          </p:nvPr>
        </p:nvSpPr>
        <p:spPr>
          <a:xfrm>
            <a:off x="730099" y="90287"/>
            <a:ext cx="8001151" cy="838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108000" rIns="36000" bIns="36000" anchor="t" anchorCtr="0">
            <a:noAutofit/>
          </a:bodyPr>
          <a:lstStyle/>
          <a:p>
            <a:pPr marL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GB"/>
              <a:t>WP4 – Coordination and management family</a:t>
            </a:r>
            <a:endParaRPr/>
          </a:p>
        </p:txBody>
      </p:sp>
      <p:sp>
        <p:nvSpPr>
          <p:cNvPr id="77" name="Google Shape;77;p7"/>
          <p:cNvSpPr txBox="1">
            <a:spLocks noGrp="1"/>
          </p:cNvSpPr>
          <p:nvPr>
            <p:ph type="body" idx="1"/>
          </p:nvPr>
        </p:nvSpPr>
        <p:spPr>
          <a:xfrm>
            <a:off x="752221" y="1386505"/>
            <a:ext cx="7979029" cy="44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We had efficient coordination by F Brouwer (WR)</a:t>
            </a:r>
            <a:endParaRPr/>
          </a:p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Project webside and cloud useful for internal communication 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But heritage is open</a:t>
            </a:r>
            <a:endParaRPr/>
          </a:p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But : Upload of scenario results to DataM (JRC managed)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Imposes strict format and long run visibility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Seems to conform with BESTMAP approach </a:t>
            </a:r>
            <a:endParaRPr/>
          </a:p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Task on governance structure useful for SUPREMA models, unclear if also for BESTMAP</a:t>
            </a:r>
            <a:endParaRPr/>
          </a:p>
        </p:txBody>
      </p:sp>
      <p:sp>
        <p:nvSpPr>
          <p:cNvPr id="78" name="Google Shape;78;p7"/>
          <p:cNvSpPr txBox="1">
            <a:spLocks noGrp="1"/>
          </p:cNvSpPr>
          <p:nvPr>
            <p:ph type="dt" idx="10"/>
          </p:nvPr>
        </p:nvSpPr>
        <p:spPr>
          <a:xfrm>
            <a:off x="4472884" y="6393220"/>
            <a:ext cx="1636299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15 July 2019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8"/>
          <p:cNvSpPr txBox="1">
            <a:spLocks noGrp="1"/>
          </p:cNvSpPr>
          <p:nvPr>
            <p:ph type="title"/>
          </p:nvPr>
        </p:nvSpPr>
        <p:spPr>
          <a:xfrm>
            <a:off x="730099" y="90287"/>
            <a:ext cx="8001151" cy="838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108000" rIns="36000" bIns="36000" anchor="t" anchorCtr="0">
            <a:noAutofit/>
          </a:bodyPr>
          <a:lstStyle/>
          <a:p>
            <a:pPr marL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GB"/>
              <a:t>WP1.6: Useful headlines from road map</a:t>
            </a:r>
            <a:endParaRPr/>
          </a:p>
        </p:txBody>
      </p:sp>
      <p:sp>
        <p:nvSpPr>
          <p:cNvPr id="84" name="Google Shape;84;p8"/>
          <p:cNvSpPr txBox="1">
            <a:spLocks noGrp="1"/>
          </p:cNvSpPr>
          <p:nvPr>
            <p:ph type="body" idx="1"/>
          </p:nvPr>
        </p:nvSpPr>
        <p:spPr>
          <a:xfrm>
            <a:off x="752221" y="1386505"/>
            <a:ext cx="7979029" cy="44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Remember that farm and pixel level is not all (supply chains, trade, economy), but DART-BIO is in BESTMAP  </a:t>
            </a:r>
            <a:endParaRPr/>
          </a:p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Topics related to farm level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Neglected : fruit&amp;vegetables, fodder</a:t>
            </a:r>
            <a:endParaRPr/>
          </a:p>
          <a:p>
            <a:pPr marL="808038" lvl="1" indent="-350838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Difficult : Adoption of technologies </a:t>
            </a:r>
            <a:endParaRPr/>
          </a:p>
          <a:p>
            <a:pPr marL="1346200" lvl="2" indent="-36195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GB"/>
              <a:t>Here: Feedback to SUPREMA models like CAPRI?</a:t>
            </a:r>
            <a:endParaRPr/>
          </a:p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Often neglected: forestry (except GLOBIOM) </a:t>
            </a:r>
            <a:endParaRPr/>
          </a:p>
          <a:p>
            <a:pPr marL="342900" lvl="0" indent="-342900" algn="l" rtl="0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Hot topics: Biodiversity, pesticides, antibiotics, animal welfare</a:t>
            </a:r>
            <a:endParaRPr/>
          </a:p>
        </p:txBody>
      </p:sp>
      <p:sp>
        <p:nvSpPr>
          <p:cNvPr id="85" name="Google Shape;85;p8"/>
          <p:cNvSpPr txBox="1">
            <a:spLocks noGrp="1"/>
          </p:cNvSpPr>
          <p:nvPr>
            <p:ph type="dt" idx="10"/>
          </p:nvPr>
        </p:nvSpPr>
        <p:spPr>
          <a:xfrm>
            <a:off x="4472884" y="6393220"/>
            <a:ext cx="1636299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15 July 2019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uprema">
      <a:dk1>
        <a:srgbClr val="1E1E1E"/>
      </a:dk1>
      <a:lt1>
        <a:srgbClr val="FFFFFF"/>
      </a:lt1>
      <a:dk2>
        <a:srgbClr val="1E1E1E"/>
      </a:dk2>
      <a:lt2>
        <a:srgbClr val="FFFFFF"/>
      </a:lt2>
      <a:accent1>
        <a:srgbClr val="666666"/>
      </a:accent1>
      <a:accent2>
        <a:srgbClr val="ED5D66"/>
      </a:accent2>
      <a:accent3>
        <a:srgbClr val="66CC66"/>
      </a:accent3>
      <a:accent4>
        <a:srgbClr val="67C2E1"/>
      </a:accent4>
      <a:accent5>
        <a:srgbClr val="B94A30"/>
      </a:accent5>
      <a:accent6>
        <a:srgbClr val="4A7A8E"/>
      </a:accent6>
      <a:hlink>
        <a:srgbClr val="1E1E1E"/>
      </a:hlink>
      <a:folHlink>
        <a:srgbClr val="1E1E1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522</Words>
  <Application>Microsoft Office PowerPoint</Application>
  <PresentationFormat>On-screen Show (4:3)</PresentationFormat>
  <Paragraphs>65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Arimo</vt:lpstr>
      <vt:lpstr>Calibri</vt:lpstr>
      <vt:lpstr>Noto Sans Symbols</vt:lpstr>
      <vt:lpstr>Default Theme</vt:lpstr>
      <vt:lpstr>Options for BESTMAP to pick up SUPREMA results</vt:lpstr>
      <vt:lpstr>SUpport for Policy RElevant Modelling of Agriculture — SUPREMA</vt:lpstr>
      <vt:lpstr>WP1 – Challenges, needs, communication</vt:lpstr>
      <vt:lpstr>WP2 – Model enhancement and integration (1)</vt:lpstr>
      <vt:lpstr>WP2 – Model enhancement and integration (2)</vt:lpstr>
      <vt:lpstr>WP3 – Testing the SUPREMA model family</vt:lpstr>
      <vt:lpstr>WP4 – Coordination and management family</vt:lpstr>
      <vt:lpstr>WP1.6: Useful headlines from road map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Options for BESTMAP to pick up SUPREMA results</dc:title>
  <dc:creator>Martin Brinkman</dc:creator>
  <cp:lastModifiedBy>Gabriela Popova</cp:lastModifiedBy>
  <cp:revision>1</cp:revision>
  <dcterms:created xsi:type="dcterms:W3CDTF">2018-01-15T13:12:41Z</dcterms:created>
  <dcterms:modified xsi:type="dcterms:W3CDTF">2020-09-18T13:52:49Z</dcterms:modified>
</cp:coreProperties>
</file>